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0" r:id="rId2"/>
    <p:sldId id="257" r:id="rId3"/>
    <p:sldId id="300" r:id="rId4"/>
    <p:sldId id="302" r:id="rId5"/>
    <p:sldId id="268" r:id="rId6"/>
    <p:sldId id="269" r:id="rId7"/>
    <p:sldId id="275" r:id="rId8"/>
    <p:sldId id="276" r:id="rId9"/>
    <p:sldId id="273" r:id="rId10"/>
    <p:sldId id="303" r:id="rId11"/>
    <p:sldId id="272" r:id="rId12"/>
    <p:sldId id="277" r:id="rId13"/>
    <p:sldId id="274" r:id="rId14"/>
    <p:sldId id="278" r:id="rId15"/>
    <p:sldId id="279" r:id="rId16"/>
    <p:sldId id="282" r:id="rId17"/>
    <p:sldId id="283" r:id="rId18"/>
    <p:sldId id="284" r:id="rId19"/>
    <p:sldId id="285" r:id="rId20"/>
    <p:sldId id="286" r:id="rId21"/>
    <p:sldId id="298" r:id="rId22"/>
    <p:sldId id="297" r:id="rId23"/>
    <p:sldId id="259" r:id="rId24"/>
    <p:sldId id="291" r:id="rId25"/>
    <p:sldId id="301" r:id="rId26"/>
    <p:sldId id="289" r:id="rId27"/>
    <p:sldId id="288" r:id="rId28"/>
    <p:sldId id="287" r:id="rId29"/>
    <p:sldId id="292" r:id="rId30"/>
    <p:sldId id="307" r:id="rId31"/>
    <p:sldId id="306" r:id="rId32"/>
    <p:sldId id="305" r:id="rId33"/>
    <p:sldId id="304" r:id="rId34"/>
    <p:sldId id="28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D15476-C3AE-40CF-B1E8-E74DB9A8FBAD}" v="453" dt="2022-06-30T03:16:05.395"/>
    <p1510:client id="{211303DF-6824-4AE6-AE95-94BE888851BF}" v="85" dt="2022-08-29T20:28:46.833"/>
    <p1510:client id="{21DF53AF-16D1-4A23-B1F9-92CA1FCCF288}" v="5490" dt="2022-08-10T13:32:37.654"/>
    <p1510:client id="{395F952A-A45E-4C77-9BAA-11F13839548B}" v="26" dt="2022-06-30T19:28:00.728"/>
    <p1510:client id="{6A9E8A3E-E041-4773-AF96-1293C663F452}" v="443" dt="2022-08-07T17:07:30.283"/>
    <p1510:client id="{7DD340B7-D0A8-4BF9-98D6-07585E855DE1}" v="429" dt="2022-08-21T19:52:48.931"/>
    <p1510:client id="{87A975C9-51C0-40A5-8903-9F8CB729AD4F}" v="8" dt="2022-08-21T23:12:14.703"/>
    <p1510:client id="{8B6857EC-1E04-4929-A7C8-BB12B388775F}" v="152" dt="2022-06-30T01:38:10.916"/>
    <p1510:client id="{A3397E76-91F0-426E-9FB6-F8E7B0831D24}" v="8" dt="2022-08-19T00:52:56.222"/>
    <p1510:client id="{F92E2D2D-63E2-46CE-BC3C-3C930F36AB27}" v="99" dt="2022-08-24T01:18:32.9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8/29/2022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8/29/2022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martinfowler.com/articles/newMethodology.html" TargetMode="External"/><Relationship Id="rId7" Type="http://schemas.openxmlformats.org/officeDocument/2006/relationships/hyperlink" Target="https://leetcode.com/problemset/all/" TargetMode="External"/><Relationship Id="rId2" Type="http://schemas.openxmlformats.org/officeDocument/2006/relationships/hyperlink" Target="http://www-scf.usc.edu/~csci201/lectures/Lecture11/royce1970.pdf" TargetMode="External"/><Relationship Id="rId1" Type="http://schemas.openxmlformats.org/officeDocument/2006/relationships/slideLayout" Target="../slideLayouts/slideLayout2.xml"/><Relationship Id="rId6" Type="http://schemas.openxmlformats.org/officeDocument/2006/relationships/hyperlink" Target="https://www.researchgate.net/publication/220375783_On_understanding_laws_evolution_and_conservation_in_the_large-program_life_cycle" TargetMode="External"/><Relationship Id="rId5" Type="http://schemas.openxmlformats.org/officeDocument/2006/relationships/hyperlink" Target="https://www.technologyreview.com/2015/08/06/166822/what-is-the-oldest-computer-program-still-in-use/" TargetMode="External"/><Relationship Id="rId4" Type="http://schemas.openxmlformats.org/officeDocument/2006/relationships/hyperlink" Target="https://www.agilealliance.org/agile101/12-principles-behind-the-agile-manifest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18" y="1122363"/>
            <a:ext cx="12149665" cy="2387600"/>
          </a:xfrm>
        </p:spPr>
        <p:txBody>
          <a:bodyPr>
            <a:normAutofit/>
          </a:bodyPr>
          <a:lstStyle/>
          <a:p>
            <a:r>
              <a:rPr lang="en-US" dirty="0">
                <a:cs typeface="Calibri Light"/>
              </a:rPr>
              <a:t>Software Development Lifecycle</a:t>
            </a:r>
            <a:br>
              <a:rPr lang="en-US" dirty="0">
                <a:cs typeface="Calibri Light"/>
              </a:rPr>
            </a:br>
            <a:endParaRPr lang="en-US" dirty="0"/>
          </a:p>
        </p:txBody>
      </p:sp>
      <p:sp>
        <p:nvSpPr>
          <p:cNvPr id="3" name="Subtitle 2"/>
          <p:cNvSpPr>
            <a:spLocks noGrp="1"/>
          </p:cNvSpPr>
          <p:nvPr>
            <p:ph type="subTitle" idx="1"/>
          </p:nvPr>
        </p:nvSpPr>
        <p:spPr>
          <a:xfrm>
            <a:off x="1524000" y="3602038"/>
            <a:ext cx="9144000" cy="3248452"/>
          </a:xfrm>
        </p:spPr>
        <p:txBody>
          <a:bodyPr vert="horz" lIns="91440" tIns="45720" rIns="91440" bIns="45720" rtlCol="0" anchor="t">
            <a:normAutofit/>
          </a:bodyPr>
          <a:lstStyle/>
          <a:p>
            <a:pPr algn="l"/>
            <a:r>
              <a:rPr lang="en-US" dirty="0">
                <a:latin typeface="Tahoma"/>
                <a:ea typeface="+mn-lt"/>
                <a:cs typeface="+mn-lt"/>
              </a:rPr>
              <a:t>JD </a:t>
            </a:r>
            <a:r>
              <a:rPr lang="en-US" dirty="0" err="1">
                <a:latin typeface="Tahoma"/>
                <a:ea typeface="+mn-lt"/>
                <a:cs typeface="+mn-lt"/>
              </a:rPr>
              <a:t>Kilgallin</a:t>
            </a:r>
            <a:endParaRPr lang="en-US">
              <a:latin typeface="Tahoma"/>
              <a:ea typeface="+mn-lt"/>
              <a:cs typeface="+mn-lt"/>
            </a:endParaRPr>
          </a:p>
          <a:p>
            <a:pPr algn="l"/>
            <a:r>
              <a:rPr lang="en-US" dirty="0">
                <a:latin typeface="Tahoma"/>
                <a:ea typeface="+mn-lt"/>
                <a:cs typeface="+mn-lt"/>
              </a:rPr>
              <a:t>CPSC:480</a:t>
            </a:r>
          </a:p>
          <a:p>
            <a:pPr algn="l"/>
            <a:r>
              <a:rPr lang="en-US" dirty="0">
                <a:latin typeface="Tahoma"/>
                <a:ea typeface="+mn-lt"/>
                <a:cs typeface="+mn-lt"/>
              </a:rPr>
              <a:t>08/29/22</a:t>
            </a:r>
          </a:p>
          <a:p>
            <a:pPr algn="l"/>
            <a:r>
              <a:rPr lang="en-US" i="1" dirty="0">
                <a:latin typeface="Tahoma"/>
                <a:cs typeface="Calibri"/>
              </a:rPr>
              <a:t>Pressman Ch 2-4</a:t>
            </a:r>
            <a:endParaRPr lang="en-US" i="1" dirty="0">
              <a:latin typeface="Tahoma"/>
              <a:ea typeface="Tahoma"/>
              <a:cs typeface="Calibri"/>
            </a:endParaRPr>
          </a:p>
          <a:p>
            <a:pPr algn="l"/>
            <a:endParaRPr lang="en-US" i="1" dirty="0">
              <a:latin typeface="Tahoma"/>
              <a:ea typeface="Tahoma"/>
              <a:cs typeface="+mn-lt"/>
            </a:endParaRPr>
          </a:p>
        </p:txBody>
      </p:sp>
      <p:sp>
        <p:nvSpPr>
          <p:cNvPr id="4" name="Subtitle 2">
            <a:extLst>
              <a:ext uri="{FF2B5EF4-FFF2-40B4-BE49-F238E27FC236}">
                <a16:creationId xmlns:a16="http://schemas.microsoft.com/office/drawing/2014/main" id="{30CFCA63-8C70-F85A-0712-C8D2E819D2D3}"/>
              </a:ext>
            </a:extLst>
          </p:cNvPr>
          <p:cNvSpPr txBox="1">
            <a:spLocks/>
          </p:cNvSpPr>
          <p:nvPr/>
        </p:nvSpPr>
        <p:spPr>
          <a:xfrm>
            <a:off x="4233" y="5839355"/>
            <a:ext cx="12192000" cy="865007"/>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i="1" dirty="0">
                <a:latin typeface="Calibri"/>
                <a:ea typeface="+mn-lt"/>
                <a:cs typeface="+mn-lt"/>
              </a:rPr>
              <a:t>His forehead says "Do not develop my app" </a:t>
            </a:r>
            <a:r>
              <a:rPr lang="en-US" sz="2400" dirty="0">
                <a:latin typeface="Calibri"/>
                <a:ea typeface="+mn-lt"/>
                <a:cs typeface="+mn-lt"/>
              </a:rPr>
              <a:t>-Morty </a:t>
            </a:r>
            <a:r>
              <a:rPr lang="en-US" sz="2400">
                <a:latin typeface="Calibri"/>
                <a:ea typeface="+mn-lt"/>
                <a:cs typeface="+mn-lt"/>
              </a:rPr>
              <a:t>Smith, Rick and Morty. Adult Swim. 2019.</a:t>
            </a:r>
            <a:endParaRPr lang="en-US" sz="2400" dirty="0">
              <a:cs typeface="Calibri" panose="020F0502020204030204"/>
            </a:endParaRPr>
          </a:p>
        </p:txBody>
      </p:sp>
    </p:spTree>
    <p:extLst>
      <p:ext uri="{BB962C8B-B14F-4D97-AF65-F5344CB8AC3E}">
        <p14:creationId xmlns:p14="http://schemas.microsoft.com/office/powerpoint/2010/main" val="3098907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D1C0E-92F5-9EED-04F2-B08F326AB2E6}"/>
              </a:ext>
            </a:extLst>
          </p:cNvPr>
          <p:cNvSpPr>
            <a:spLocks noGrp="1"/>
          </p:cNvSpPr>
          <p:nvPr>
            <p:ph type="title"/>
          </p:nvPr>
        </p:nvSpPr>
        <p:spPr/>
        <p:txBody>
          <a:bodyPr/>
          <a:lstStyle/>
          <a:p>
            <a:r>
              <a:rPr lang="en-US" dirty="0">
                <a:cs typeface="Calibri Light"/>
              </a:rPr>
              <a:t>Parallel waterfall pros and cons</a:t>
            </a:r>
            <a:endParaRPr lang="en-US" dirty="0"/>
          </a:p>
        </p:txBody>
      </p:sp>
      <p:sp>
        <p:nvSpPr>
          <p:cNvPr id="3" name="Content Placeholder 2">
            <a:extLst>
              <a:ext uri="{FF2B5EF4-FFF2-40B4-BE49-F238E27FC236}">
                <a16:creationId xmlns:a16="http://schemas.microsoft.com/office/drawing/2014/main" id="{CF930496-7FB5-869B-A0FE-15000E245212}"/>
              </a:ext>
            </a:extLst>
          </p:cNvPr>
          <p:cNvSpPr>
            <a:spLocks noGrp="1"/>
          </p:cNvSpPr>
          <p:nvPr>
            <p:ph idx="1"/>
          </p:nvPr>
        </p:nvSpPr>
        <p:spPr/>
        <p:txBody>
          <a:bodyPr vert="horz" lIns="91440" tIns="45720" rIns="91440" bIns="45720" rtlCol="0" anchor="t">
            <a:normAutofit/>
          </a:bodyPr>
          <a:lstStyle/>
          <a:p>
            <a:r>
              <a:rPr lang="en-US" dirty="0">
                <a:ea typeface="+mn-lt"/>
                <a:cs typeface="+mn-lt"/>
              </a:rPr>
              <a:t>Less downtime: Contributors participate through most of the project </a:t>
            </a:r>
            <a:endParaRPr lang="en-US" dirty="0">
              <a:cs typeface="Calibri" panose="020F0502020204030204"/>
            </a:endParaRPr>
          </a:p>
          <a:p>
            <a:r>
              <a:rPr lang="en-US" dirty="0">
                <a:ea typeface="+mn-lt"/>
                <a:cs typeface="+mn-lt"/>
              </a:rPr>
              <a:t>Changing requirements no longer delay implementation of unrelated elements.</a:t>
            </a:r>
          </a:p>
          <a:p>
            <a:r>
              <a:rPr lang="en-US" dirty="0">
                <a:ea typeface="+mn-lt"/>
                <a:cs typeface="+mn-lt"/>
              </a:rPr>
              <a:t>However, customer feedback still cannot be gathered until the end, and cannot be effectively incorporated.</a:t>
            </a:r>
          </a:p>
          <a:p>
            <a:endParaRPr lang="en-US" dirty="0">
              <a:cs typeface="Calibri"/>
            </a:endParaRPr>
          </a:p>
        </p:txBody>
      </p:sp>
      <p:pic>
        <p:nvPicPr>
          <p:cNvPr id="5" name="Picture 4" descr="Graphical user interface, diagram&#10;&#10;Description automatically generated">
            <a:extLst>
              <a:ext uri="{FF2B5EF4-FFF2-40B4-BE49-F238E27FC236}">
                <a16:creationId xmlns:a16="http://schemas.microsoft.com/office/drawing/2014/main" id="{F64CFEEC-A40A-10BC-6F0F-8230BB345A59}"/>
              </a:ext>
            </a:extLst>
          </p:cNvPr>
          <p:cNvPicPr>
            <a:picLocks noChangeAspect="1"/>
          </p:cNvPicPr>
          <p:nvPr/>
        </p:nvPicPr>
        <p:blipFill>
          <a:blip r:embed="rId2"/>
          <a:stretch>
            <a:fillRect/>
          </a:stretch>
        </p:blipFill>
        <p:spPr>
          <a:xfrm>
            <a:off x="2562578" y="4004641"/>
            <a:ext cx="6417733" cy="2721881"/>
          </a:xfrm>
          <a:prstGeom prst="rect">
            <a:avLst/>
          </a:prstGeom>
        </p:spPr>
      </p:pic>
    </p:spTree>
    <p:extLst>
      <p:ext uri="{BB962C8B-B14F-4D97-AF65-F5344CB8AC3E}">
        <p14:creationId xmlns:p14="http://schemas.microsoft.com/office/powerpoint/2010/main" val="1624603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C946A4E1-876A-1A3C-720F-3D3BA7873723}"/>
              </a:ext>
            </a:extLst>
          </p:cNvPr>
          <p:cNvPicPr>
            <a:picLocks noGrp="1" noChangeAspect="1"/>
          </p:cNvPicPr>
          <p:nvPr>
            <p:ph idx="1"/>
          </p:nvPr>
        </p:nvPicPr>
        <p:blipFill>
          <a:blip r:embed="rId2"/>
          <a:stretch>
            <a:fillRect/>
          </a:stretch>
        </p:blipFill>
        <p:spPr>
          <a:xfrm>
            <a:off x="643467" y="1329774"/>
            <a:ext cx="10905066" cy="4198450"/>
          </a:xfrm>
          <a:prstGeom prst="rect">
            <a:avLst/>
          </a:prstGeom>
        </p:spPr>
      </p:pic>
      <p:sp>
        <p:nvSpPr>
          <p:cNvPr id="7" name="Title 1">
            <a:extLst>
              <a:ext uri="{FF2B5EF4-FFF2-40B4-BE49-F238E27FC236}">
                <a16:creationId xmlns:a16="http://schemas.microsoft.com/office/drawing/2014/main" id="{E070A2A7-C79A-DF2F-4122-C1186BD46383}"/>
              </a:ext>
            </a:extLst>
          </p:cNvPr>
          <p:cNvSpPr>
            <a:spLocks noGrp="1"/>
          </p:cNvSpPr>
          <p:nvPr>
            <p:ph type="title"/>
          </p:nvPr>
        </p:nvSpPr>
        <p:spPr>
          <a:xfrm>
            <a:off x="838200" y="365125"/>
            <a:ext cx="10515600" cy="1325563"/>
          </a:xfrm>
        </p:spPr>
        <p:txBody>
          <a:bodyPr/>
          <a:lstStyle/>
          <a:p>
            <a:r>
              <a:rPr lang="en-US" dirty="0">
                <a:cs typeface="Calibri Light"/>
              </a:rPr>
              <a:t>Prototyping model</a:t>
            </a:r>
            <a:endParaRPr lang="en-US" dirty="0"/>
          </a:p>
        </p:txBody>
      </p:sp>
    </p:spTree>
    <p:extLst>
      <p:ext uri="{BB962C8B-B14F-4D97-AF65-F5344CB8AC3E}">
        <p14:creationId xmlns:p14="http://schemas.microsoft.com/office/powerpoint/2010/main" val="382660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1D0DB-5B85-15F2-4D62-88384A1DB7DA}"/>
              </a:ext>
            </a:extLst>
          </p:cNvPr>
          <p:cNvSpPr>
            <a:spLocks noGrp="1"/>
          </p:cNvSpPr>
          <p:nvPr>
            <p:ph type="title"/>
          </p:nvPr>
        </p:nvSpPr>
        <p:spPr/>
        <p:txBody>
          <a:bodyPr/>
          <a:lstStyle/>
          <a:p>
            <a:r>
              <a:rPr lang="en-US" dirty="0">
                <a:cs typeface="Calibri Light"/>
              </a:rPr>
              <a:t>Prototyping model pros and cons</a:t>
            </a:r>
            <a:endParaRPr lang="en-US" dirty="0"/>
          </a:p>
        </p:txBody>
      </p:sp>
      <p:sp>
        <p:nvSpPr>
          <p:cNvPr id="3" name="Content Placeholder 2">
            <a:extLst>
              <a:ext uri="{FF2B5EF4-FFF2-40B4-BE49-F238E27FC236}">
                <a16:creationId xmlns:a16="http://schemas.microsoft.com/office/drawing/2014/main" id="{8F9E2536-1564-81FA-9E29-6FB48F04298B}"/>
              </a:ext>
            </a:extLst>
          </p:cNvPr>
          <p:cNvSpPr>
            <a:spLocks noGrp="1"/>
          </p:cNvSpPr>
          <p:nvPr>
            <p:ph idx="1"/>
          </p:nvPr>
        </p:nvSpPr>
        <p:spPr>
          <a:xfrm>
            <a:off x="838200" y="1825625"/>
            <a:ext cx="10515600" cy="5022623"/>
          </a:xfrm>
        </p:spPr>
        <p:txBody>
          <a:bodyPr vert="horz" lIns="91440" tIns="45720" rIns="91440" bIns="45720" rtlCol="0" anchor="t">
            <a:normAutofit lnSpcReduction="10000"/>
          </a:bodyPr>
          <a:lstStyle/>
          <a:p>
            <a:r>
              <a:rPr lang="en-US" dirty="0">
                <a:cs typeface="Calibri"/>
              </a:rPr>
              <a:t>Can be used with poorly-defined initial requirements</a:t>
            </a:r>
          </a:p>
          <a:p>
            <a:r>
              <a:rPr lang="en-US" dirty="0">
                <a:cs typeface="Calibri"/>
              </a:rPr>
              <a:t>Customer feedback can be gathered and used quickly</a:t>
            </a:r>
          </a:p>
          <a:p>
            <a:r>
              <a:rPr lang="en-US" dirty="0">
                <a:cs typeface="Calibri"/>
              </a:rPr>
              <a:t>Direction of product can shift easily</a:t>
            </a:r>
          </a:p>
          <a:p>
            <a:r>
              <a:rPr lang="en-US" dirty="0">
                <a:cs typeface="Calibri"/>
              </a:rPr>
              <a:t>Features can be implemented in order of priority</a:t>
            </a:r>
          </a:p>
          <a:p>
            <a:endParaRPr lang="en-US" dirty="0">
              <a:cs typeface="Calibri"/>
            </a:endParaRPr>
          </a:p>
          <a:p>
            <a:r>
              <a:rPr lang="en-US" dirty="0">
                <a:cs typeface="Calibri"/>
              </a:rPr>
              <a:t>Working to quickly develop a prototype leads to compromising on quality of design and of implementation – </a:t>
            </a:r>
            <a:r>
              <a:rPr lang="en-US" i="1" dirty="0">
                <a:cs typeface="Calibri"/>
              </a:rPr>
              <a:t>technical debt</a:t>
            </a:r>
            <a:endParaRPr lang="en-US" dirty="0">
              <a:cs typeface="Calibri"/>
            </a:endParaRPr>
          </a:p>
          <a:p>
            <a:r>
              <a:rPr lang="en-US" dirty="0">
                <a:cs typeface="Calibri"/>
              </a:rPr>
              <a:t>Customers see what appears to be working software without understanding of technical debt and are less willing to allow for design and implementation improvements.</a:t>
            </a:r>
          </a:p>
          <a:p>
            <a:r>
              <a:rPr lang="en-US" dirty="0">
                <a:cs typeface="Calibri"/>
              </a:rPr>
              <a:t>Little testing: software may function poorly outside of core use cases.</a:t>
            </a:r>
          </a:p>
        </p:txBody>
      </p:sp>
    </p:spTree>
    <p:extLst>
      <p:ext uri="{BB962C8B-B14F-4D97-AF65-F5344CB8AC3E}">
        <p14:creationId xmlns:p14="http://schemas.microsoft.com/office/powerpoint/2010/main" val="1241686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9432BC47-34A3-19E0-3740-62EB2D22AE29}"/>
              </a:ext>
            </a:extLst>
          </p:cNvPr>
          <p:cNvPicPr>
            <a:picLocks noGrp="1" noChangeAspect="1"/>
          </p:cNvPicPr>
          <p:nvPr>
            <p:ph idx="1"/>
          </p:nvPr>
        </p:nvPicPr>
        <p:blipFill>
          <a:blip r:embed="rId2"/>
          <a:stretch>
            <a:fillRect/>
          </a:stretch>
        </p:blipFill>
        <p:spPr>
          <a:xfrm>
            <a:off x="643467" y="4186569"/>
            <a:ext cx="10905066" cy="2153750"/>
          </a:xfrm>
          <a:prstGeom prst="rect">
            <a:avLst/>
          </a:prstGeom>
        </p:spPr>
      </p:pic>
      <p:sp>
        <p:nvSpPr>
          <p:cNvPr id="6" name="Title 1">
            <a:extLst>
              <a:ext uri="{FF2B5EF4-FFF2-40B4-BE49-F238E27FC236}">
                <a16:creationId xmlns:a16="http://schemas.microsoft.com/office/drawing/2014/main" id="{3E262545-546D-A376-8EA3-E5B59142D684}"/>
              </a:ext>
            </a:extLst>
          </p:cNvPr>
          <p:cNvSpPr>
            <a:spLocks noGrp="1"/>
          </p:cNvSpPr>
          <p:nvPr>
            <p:ph type="title"/>
          </p:nvPr>
        </p:nvSpPr>
        <p:spPr>
          <a:xfrm>
            <a:off x="838200" y="365125"/>
            <a:ext cx="10515600" cy="1325563"/>
          </a:xfrm>
        </p:spPr>
        <p:txBody>
          <a:bodyPr/>
          <a:lstStyle/>
          <a:p>
            <a:r>
              <a:rPr lang="en-US" dirty="0">
                <a:cs typeface="Calibri Light"/>
              </a:rPr>
              <a:t>Iterative model</a:t>
            </a:r>
            <a:endParaRPr lang="en-US" dirty="0"/>
          </a:p>
        </p:txBody>
      </p:sp>
      <p:sp>
        <p:nvSpPr>
          <p:cNvPr id="3" name="Content Placeholder 2">
            <a:extLst>
              <a:ext uri="{FF2B5EF4-FFF2-40B4-BE49-F238E27FC236}">
                <a16:creationId xmlns:a16="http://schemas.microsoft.com/office/drawing/2014/main" id="{B264674A-11F0-7E94-5B30-B9B51D9C25F4}"/>
              </a:ext>
            </a:extLst>
          </p:cNvPr>
          <p:cNvSpPr txBox="1">
            <a:spLocks/>
          </p:cNvSpPr>
          <p:nvPr/>
        </p:nvSpPr>
        <p:spPr>
          <a:xfrm>
            <a:off x="838200" y="1825625"/>
            <a:ext cx="10515600" cy="502262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Reduces likelihood of significant technical debt.</a:t>
            </a:r>
          </a:p>
          <a:p>
            <a:r>
              <a:rPr lang="en-US" dirty="0">
                <a:cs typeface="Calibri"/>
              </a:rPr>
              <a:t>Increased time spent on requirements, planning, and design upfront reduces cost of change without holding up construction of features ready to be implemented.</a:t>
            </a:r>
          </a:p>
          <a:p>
            <a:r>
              <a:rPr lang="en-US" dirty="0">
                <a:cs typeface="Calibri"/>
              </a:rPr>
              <a:t>Starting to look like a simplified version of a realistic process.</a:t>
            </a:r>
          </a:p>
          <a:p>
            <a:endParaRPr lang="en-US" dirty="0">
              <a:cs typeface="Calibri"/>
            </a:endParaRPr>
          </a:p>
        </p:txBody>
      </p:sp>
    </p:spTree>
    <p:extLst>
      <p:ext uri="{BB962C8B-B14F-4D97-AF65-F5344CB8AC3E}">
        <p14:creationId xmlns:p14="http://schemas.microsoft.com/office/powerpoint/2010/main" val="2961879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4AB4-8C7C-24F3-4F04-96C05A14CE4F}"/>
              </a:ext>
            </a:extLst>
          </p:cNvPr>
          <p:cNvSpPr>
            <a:spLocks noGrp="1"/>
          </p:cNvSpPr>
          <p:nvPr>
            <p:ph type="title"/>
          </p:nvPr>
        </p:nvSpPr>
        <p:spPr/>
        <p:txBody>
          <a:bodyPr/>
          <a:lstStyle/>
          <a:p>
            <a:r>
              <a:rPr lang="en-US" dirty="0">
                <a:ea typeface="Calibri Light"/>
                <a:cs typeface="Calibri Light"/>
              </a:rPr>
              <a:t>Agile model</a:t>
            </a:r>
            <a:endParaRPr lang="en-US" dirty="0"/>
          </a:p>
        </p:txBody>
      </p:sp>
      <p:sp>
        <p:nvSpPr>
          <p:cNvPr id="3" name="Content Placeholder 2">
            <a:extLst>
              <a:ext uri="{FF2B5EF4-FFF2-40B4-BE49-F238E27FC236}">
                <a16:creationId xmlns:a16="http://schemas.microsoft.com/office/drawing/2014/main" id="{17AAA8FB-DAC0-F68D-9454-BB52631DD581}"/>
              </a:ext>
            </a:extLst>
          </p:cNvPr>
          <p:cNvSpPr>
            <a:spLocks noGrp="1"/>
          </p:cNvSpPr>
          <p:nvPr>
            <p:ph idx="1"/>
          </p:nvPr>
        </p:nvSpPr>
        <p:spPr/>
        <p:txBody>
          <a:bodyPr vert="horz" lIns="91440" tIns="45720" rIns="91440" bIns="45720" rtlCol="0" anchor="t">
            <a:normAutofit/>
          </a:bodyPr>
          <a:lstStyle/>
          <a:p>
            <a:r>
              <a:rPr lang="en-US" dirty="0">
                <a:ea typeface="Calibri"/>
                <a:cs typeface="Calibri"/>
              </a:rPr>
              <a:t>Philosophy and guidelines to reduce complexity and cost of development.</a:t>
            </a:r>
          </a:p>
          <a:p>
            <a:r>
              <a:rPr lang="en-US" dirty="0">
                <a:ea typeface="Calibri"/>
                <a:cs typeface="Calibri"/>
              </a:rPr>
              <a:t>Variations widely used in the field today. Popular with developers.</a:t>
            </a:r>
          </a:p>
          <a:p>
            <a:r>
              <a:rPr lang="en-US" dirty="0">
                <a:ea typeface="Calibri"/>
                <a:cs typeface="Calibri"/>
              </a:rPr>
              <a:t>Central concept is that traditional models fail to capture human factors of software development processes.</a:t>
            </a:r>
          </a:p>
          <a:p>
            <a:r>
              <a:rPr lang="en-US" dirty="0">
                <a:ea typeface="Calibri"/>
                <a:cs typeface="Calibri"/>
              </a:rPr>
              <a:t>Acknowledges difficulty of predicting how requirements will evolve and that process phases cannot happen disjointly, even in parallel.</a:t>
            </a:r>
          </a:p>
          <a:p>
            <a:r>
              <a:rPr lang="en-US" dirty="0">
                <a:ea typeface="Calibri"/>
                <a:cs typeface="Calibri"/>
              </a:rPr>
              <a:t>Aims to reduce the cost of change throughout the product lifetime.</a:t>
            </a:r>
          </a:p>
          <a:p>
            <a:r>
              <a:rPr lang="en-US" dirty="0">
                <a:ea typeface="Calibri"/>
                <a:cs typeface="Calibri"/>
              </a:rPr>
              <a:t>Covers software team organization, work artifacts, &amp; unpredictability.</a:t>
            </a:r>
          </a:p>
        </p:txBody>
      </p:sp>
    </p:spTree>
    <p:extLst>
      <p:ext uri="{BB962C8B-B14F-4D97-AF65-F5344CB8AC3E}">
        <p14:creationId xmlns:p14="http://schemas.microsoft.com/office/powerpoint/2010/main" val="1341812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089D25B7-69C7-4D6A-114C-C4F37BB67E75}"/>
              </a:ext>
            </a:extLst>
          </p:cNvPr>
          <p:cNvPicPr>
            <a:picLocks noGrp="1" noChangeAspect="1"/>
          </p:cNvPicPr>
          <p:nvPr>
            <p:ph idx="1"/>
          </p:nvPr>
        </p:nvPicPr>
        <p:blipFill>
          <a:blip r:embed="rId2"/>
          <a:stretch>
            <a:fillRect/>
          </a:stretch>
        </p:blipFill>
        <p:spPr>
          <a:xfrm>
            <a:off x="2200148" y="643466"/>
            <a:ext cx="7791703" cy="5571067"/>
          </a:xfrm>
          <a:prstGeom prst="rect">
            <a:avLst/>
          </a:prstGeom>
        </p:spPr>
      </p:pic>
    </p:spTree>
    <p:extLst>
      <p:ext uri="{BB962C8B-B14F-4D97-AF65-F5344CB8AC3E}">
        <p14:creationId xmlns:p14="http://schemas.microsoft.com/office/powerpoint/2010/main" val="2931982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AABFE-14E8-1B14-02F4-5AD4483B53ED}"/>
              </a:ext>
            </a:extLst>
          </p:cNvPr>
          <p:cNvSpPr>
            <a:spLocks noGrp="1"/>
          </p:cNvSpPr>
          <p:nvPr>
            <p:ph type="title"/>
          </p:nvPr>
        </p:nvSpPr>
        <p:spPr/>
        <p:txBody>
          <a:bodyPr/>
          <a:lstStyle/>
          <a:p>
            <a:r>
              <a:rPr lang="en-US" dirty="0">
                <a:ea typeface="Calibri Light"/>
                <a:cs typeface="Calibri Light"/>
              </a:rPr>
              <a:t>Agile Alliance Principles (paraphrased)</a:t>
            </a:r>
            <a:endParaRPr lang="en-US" dirty="0"/>
          </a:p>
        </p:txBody>
      </p:sp>
      <p:sp>
        <p:nvSpPr>
          <p:cNvPr id="3" name="Content Placeholder 2">
            <a:extLst>
              <a:ext uri="{FF2B5EF4-FFF2-40B4-BE49-F238E27FC236}">
                <a16:creationId xmlns:a16="http://schemas.microsoft.com/office/drawing/2014/main" id="{30AB49B3-A9D0-9551-9E83-CA6A57FC6210}"/>
              </a:ext>
            </a:extLst>
          </p:cNvPr>
          <p:cNvSpPr>
            <a:spLocks noGrp="1"/>
          </p:cNvSpPr>
          <p:nvPr>
            <p:ph idx="1"/>
          </p:nvPr>
        </p:nvSpPr>
        <p:spPr>
          <a:xfrm>
            <a:off x="838200" y="1825625"/>
            <a:ext cx="10515600" cy="5040766"/>
          </a:xfrm>
        </p:spPr>
        <p:txBody>
          <a:bodyPr vert="horz" lIns="91440" tIns="45720" rIns="91440" bIns="45720" rtlCol="0" anchor="t">
            <a:normAutofit fontScale="92500" lnSpcReduction="20000"/>
          </a:bodyPr>
          <a:lstStyle/>
          <a:p>
            <a:r>
              <a:rPr lang="en-US" dirty="0">
                <a:ea typeface="+mn-lt"/>
                <a:cs typeface="+mn-lt"/>
              </a:rPr>
              <a:t>Highest priority is customer satisfaction. </a:t>
            </a:r>
            <a:endParaRPr lang="en-US">
              <a:ea typeface="Calibri" panose="020F0502020204030204"/>
              <a:cs typeface="Calibri" panose="020F0502020204030204"/>
            </a:endParaRPr>
          </a:p>
          <a:p>
            <a:r>
              <a:rPr lang="en-US" dirty="0">
                <a:ea typeface="+mn-lt"/>
                <a:cs typeface="+mn-lt"/>
              </a:rPr>
              <a:t>Welcome changing requirements for competitive advantage. </a:t>
            </a:r>
            <a:endParaRPr lang="en-US"/>
          </a:p>
          <a:p>
            <a:r>
              <a:rPr lang="en-US" dirty="0">
                <a:ea typeface="+mn-lt"/>
                <a:cs typeface="+mn-lt"/>
              </a:rPr>
              <a:t>Deliver working software as frequently as possible (down to 2 weeks). </a:t>
            </a:r>
            <a:endParaRPr lang="en-US"/>
          </a:p>
          <a:p>
            <a:r>
              <a:rPr lang="en-US" dirty="0">
                <a:ea typeface="+mn-lt"/>
                <a:cs typeface="+mn-lt"/>
              </a:rPr>
              <a:t>Business and development staff must work together. </a:t>
            </a:r>
            <a:endParaRPr lang="en-US"/>
          </a:p>
          <a:p>
            <a:r>
              <a:rPr lang="en-US" dirty="0">
                <a:ea typeface="+mn-lt"/>
                <a:cs typeface="+mn-lt"/>
              </a:rPr>
              <a:t>Get work done by giving motivated people a conducive environment. </a:t>
            </a:r>
            <a:endParaRPr lang="en-US"/>
          </a:p>
          <a:p>
            <a:r>
              <a:rPr lang="en-US" dirty="0">
                <a:ea typeface="+mn-lt"/>
                <a:cs typeface="+mn-lt"/>
              </a:rPr>
              <a:t>Prefer face-to-face communication. </a:t>
            </a:r>
            <a:endParaRPr lang="en-US"/>
          </a:p>
          <a:p>
            <a:r>
              <a:rPr lang="en-US" dirty="0">
                <a:ea typeface="Calibri"/>
                <a:cs typeface="Calibri"/>
              </a:rPr>
              <a:t>Working software is the primary measure of progress. </a:t>
            </a:r>
          </a:p>
          <a:p>
            <a:r>
              <a:rPr lang="en-US" dirty="0">
                <a:ea typeface="Calibri"/>
                <a:cs typeface="Calibri"/>
              </a:rPr>
              <a:t>Promote an indefinitely-sustainable pace of development. </a:t>
            </a:r>
            <a:endParaRPr lang="en-US">
              <a:ea typeface="Calibri"/>
              <a:cs typeface="Calibri"/>
            </a:endParaRPr>
          </a:p>
          <a:p>
            <a:r>
              <a:rPr lang="en-US" dirty="0">
                <a:ea typeface="Calibri"/>
                <a:cs typeface="Calibri"/>
              </a:rPr>
              <a:t>Continuously pay attention to technical excellence and good design. </a:t>
            </a:r>
            <a:endParaRPr lang="en-US">
              <a:ea typeface="Calibri"/>
              <a:cs typeface="Calibri"/>
            </a:endParaRPr>
          </a:p>
          <a:p>
            <a:r>
              <a:rPr lang="en-US" dirty="0">
                <a:ea typeface="Calibri"/>
                <a:cs typeface="Calibri"/>
              </a:rPr>
              <a:t>Simplicity – maximizing the amount of work not done – is essential. </a:t>
            </a:r>
          </a:p>
          <a:p>
            <a:r>
              <a:rPr lang="en-US" dirty="0">
                <a:ea typeface="Calibri"/>
                <a:cs typeface="Calibri"/>
              </a:rPr>
              <a:t>The best designs emerge from self-organizing teams. </a:t>
            </a:r>
            <a:endParaRPr lang="en-US">
              <a:ea typeface="Calibri"/>
              <a:cs typeface="Calibri"/>
            </a:endParaRPr>
          </a:p>
          <a:p>
            <a:r>
              <a:rPr lang="en-US" dirty="0">
                <a:ea typeface="Calibri"/>
                <a:cs typeface="Calibri"/>
              </a:rPr>
              <a:t>Routinely reflect on how to become more effective and adjust accordingly.</a:t>
            </a:r>
            <a:endParaRPr lang="en-US">
              <a:ea typeface="Calibri"/>
              <a:cs typeface="Calibri"/>
            </a:endParaRPr>
          </a:p>
        </p:txBody>
      </p:sp>
    </p:spTree>
    <p:extLst>
      <p:ext uri="{BB962C8B-B14F-4D97-AF65-F5344CB8AC3E}">
        <p14:creationId xmlns:p14="http://schemas.microsoft.com/office/powerpoint/2010/main" val="7504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8640C-B271-9587-C1CA-A3FCCF8AD448}"/>
              </a:ext>
            </a:extLst>
          </p:cNvPr>
          <p:cNvSpPr>
            <a:spLocks noGrp="1"/>
          </p:cNvSpPr>
          <p:nvPr>
            <p:ph type="title"/>
          </p:nvPr>
        </p:nvSpPr>
        <p:spPr>
          <a:xfrm>
            <a:off x="838200" y="365125"/>
            <a:ext cx="11350171" cy="1343705"/>
          </a:xfrm>
        </p:spPr>
        <p:txBody>
          <a:bodyPr/>
          <a:lstStyle/>
          <a:p>
            <a:r>
              <a:rPr lang="en-US" dirty="0">
                <a:ea typeface="Calibri Light"/>
                <a:cs typeface="Calibri Light"/>
              </a:rPr>
              <a:t>Agile processes – (somewhat) common features</a:t>
            </a:r>
          </a:p>
        </p:txBody>
      </p:sp>
      <p:sp>
        <p:nvSpPr>
          <p:cNvPr id="3" name="Content Placeholder 2">
            <a:extLst>
              <a:ext uri="{FF2B5EF4-FFF2-40B4-BE49-F238E27FC236}">
                <a16:creationId xmlns:a16="http://schemas.microsoft.com/office/drawing/2014/main" id="{93C29955-D992-D747-996A-2642316B92DC}"/>
              </a:ext>
            </a:extLst>
          </p:cNvPr>
          <p:cNvSpPr>
            <a:spLocks noGrp="1"/>
          </p:cNvSpPr>
          <p:nvPr>
            <p:ph idx="1"/>
          </p:nvPr>
        </p:nvSpPr>
        <p:spPr>
          <a:xfrm>
            <a:off x="838200" y="1825625"/>
            <a:ext cx="10515600" cy="5022623"/>
          </a:xfrm>
        </p:spPr>
        <p:txBody>
          <a:bodyPr vert="horz" lIns="91440" tIns="45720" rIns="91440" bIns="45720" rtlCol="0" anchor="t">
            <a:normAutofit fontScale="92500" lnSpcReduction="10000"/>
          </a:bodyPr>
          <a:lstStyle/>
          <a:p>
            <a:r>
              <a:rPr lang="en-US" dirty="0">
                <a:ea typeface="Calibri"/>
                <a:cs typeface="Calibri"/>
              </a:rPr>
              <a:t>Scrum meetings – Short "stand-up" meetings at the beginning of each day to describe previous day's work, plans for that day, and obstacles.</a:t>
            </a:r>
          </a:p>
          <a:p>
            <a:r>
              <a:rPr lang="en-US" dirty="0">
                <a:ea typeface="Calibri"/>
                <a:cs typeface="Calibri"/>
              </a:rPr>
              <a:t>Product backlog – A list of work tasks to be prioritized and assigned.</a:t>
            </a:r>
          </a:p>
          <a:p>
            <a:r>
              <a:rPr lang="en-US" dirty="0">
                <a:ea typeface="Calibri"/>
                <a:cs typeface="Calibri"/>
              </a:rPr>
              <a:t>User stories – Capturing requirements in the form "As a ___, I want to ___"</a:t>
            </a:r>
          </a:p>
          <a:p>
            <a:r>
              <a:rPr lang="en-US" dirty="0">
                <a:ea typeface="Calibri"/>
                <a:cs typeface="Calibri"/>
              </a:rPr>
              <a:t>Product owner – Responsible for backlog item definition and priority.</a:t>
            </a:r>
          </a:p>
          <a:p>
            <a:r>
              <a:rPr lang="en-US" dirty="0">
                <a:ea typeface="Calibri"/>
                <a:cs typeface="Calibri"/>
              </a:rPr>
              <a:t>Sprints – A short, 2-4-week block in which selected work items and bug fixes are completed by developers, resulting in a software increment. </a:t>
            </a:r>
            <a:endParaRPr lang="en-US">
              <a:ea typeface="Calibri" panose="020F0502020204030204"/>
              <a:cs typeface="Calibri" panose="020F0502020204030204"/>
            </a:endParaRPr>
          </a:p>
          <a:p>
            <a:r>
              <a:rPr lang="en-US" dirty="0">
                <a:ea typeface="Calibri"/>
                <a:cs typeface="Calibri"/>
              </a:rPr>
              <a:t>Sprint review meeting – Demonstrate features developed that sprint.</a:t>
            </a:r>
            <a:endParaRPr lang="en-US"/>
          </a:p>
          <a:p>
            <a:r>
              <a:rPr lang="en-US" dirty="0">
                <a:ea typeface="Calibri"/>
                <a:cs typeface="Calibri"/>
              </a:rPr>
              <a:t>Sprint planning – Work to be done next sprint is estimated and assigned. No new work </a:t>
            </a:r>
            <a:r>
              <a:rPr lang="en-US" i="1" dirty="0">
                <a:ea typeface="Calibri" panose="020F0502020204030204"/>
                <a:cs typeface="Calibri" panose="020F0502020204030204"/>
              </a:rPr>
              <a:t>should</a:t>
            </a:r>
            <a:r>
              <a:rPr lang="en-US" dirty="0">
                <a:ea typeface="Calibri"/>
                <a:cs typeface="Calibri"/>
              </a:rPr>
              <a:t> be added to the sprint once it has begun.</a:t>
            </a:r>
            <a:endParaRPr lang="en-US"/>
          </a:p>
          <a:p>
            <a:r>
              <a:rPr lang="en-US" dirty="0">
                <a:ea typeface="Calibri"/>
                <a:cs typeface="Calibri"/>
              </a:rPr>
              <a:t>Pair programming (XP) – Two developers, one computer for each item.</a:t>
            </a:r>
            <a:endParaRPr lang="en-US"/>
          </a:p>
          <a:p>
            <a:r>
              <a:rPr lang="en-US" dirty="0">
                <a:ea typeface="Calibri"/>
                <a:cs typeface="Calibri"/>
              </a:rPr>
              <a:t>Task (Kanban) board – Table showing current status on each work item.</a:t>
            </a:r>
            <a:endParaRPr lang="en-US" dirty="0"/>
          </a:p>
        </p:txBody>
      </p:sp>
    </p:spTree>
    <p:extLst>
      <p:ext uri="{BB962C8B-B14F-4D97-AF65-F5344CB8AC3E}">
        <p14:creationId xmlns:p14="http://schemas.microsoft.com/office/powerpoint/2010/main" val="418079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F5D5B0CE-1238-17E3-5872-770719EE926F}"/>
              </a:ext>
            </a:extLst>
          </p:cNvPr>
          <p:cNvPicPr>
            <a:picLocks noGrp="1" noChangeAspect="1"/>
          </p:cNvPicPr>
          <p:nvPr>
            <p:ph idx="1"/>
          </p:nvPr>
        </p:nvPicPr>
        <p:blipFill>
          <a:blip r:embed="rId2"/>
          <a:stretch>
            <a:fillRect/>
          </a:stretch>
        </p:blipFill>
        <p:spPr>
          <a:xfrm>
            <a:off x="643467" y="852678"/>
            <a:ext cx="10905066" cy="5152642"/>
          </a:xfrm>
          <a:prstGeom prst="rect">
            <a:avLst/>
          </a:prstGeom>
        </p:spPr>
      </p:pic>
    </p:spTree>
    <p:extLst>
      <p:ext uri="{BB962C8B-B14F-4D97-AF65-F5344CB8AC3E}">
        <p14:creationId xmlns:p14="http://schemas.microsoft.com/office/powerpoint/2010/main" val="3869730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33609CC2-77A5-DB61-DC50-72FBFF6A774A}"/>
              </a:ext>
            </a:extLst>
          </p:cNvPr>
          <p:cNvPicPr>
            <a:picLocks noGrp="1" noChangeAspect="1"/>
          </p:cNvPicPr>
          <p:nvPr>
            <p:ph idx="1"/>
          </p:nvPr>
        </p:nvPicPr>
        <p:blipFill>
          <a:blip r:embed="rId2"/>
          <a:stretch>
            <a:fillRect/>
          </a:stretch>
        </p:blipFill>
        <p:spPr>
          <a:xfrm>
            <a:off x="2557723" y="50800"/>
            <a:ext cx="7076554" cy="6756400"/>
          </a:xfrm>
          <a:prstGeom prst="rect">
            <a:avLst/>
          </a:prstGeom>
        </p:spPr>
      </p:pic>
    </p:spTree>
    <p:extLst>
      <p:ext uri="{BB962C8B-B14F-4D97-AF65-F5344CB8AC3E}">
        <p14:creationId xmlns:p14="http://schemas.microsoft.com/office/powerpoint/2010/main" val="247224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C225-56C2-03AF-6B2C-03336A92AA5D}"/>
              </a:ext>
            </a:extLst>
          </p:cNvPr>
          <p:cNvSpPr>
            <a:spLocks noGrp="1"/>
          </p:cNvSpPr>
          <p:nvPr>
            <p:ph type="title"/>
          </p:nvPr>
        </p:nvSpPr>
        <p:spPr/>
        <p:txBody>
          <a:bodyPr/>
          <a:lstStyle/>
          <a:p>
            <a:r>
              <a:rPr lang="en-US" dirty="0">
                <a:cs typeface="Calibri Light"/>
              </a:rPr>
              <a:t>Learning Objectives</a:t>
            </a:r>
            <a:endParaRPr lang="en-US" dirty="0"/>
          </a:p>
        </p:txBody>
      </p:sp>
      <p:sp>
        <p:nvSpPr>
          <p:cNvPr id="3" name="Content Placeholder 2">
            <a:extLst>
              <a:ext uri="{FF2B5EF4-FFF2-40B4-BE49-F238E27FC236}">
                <a16:creationId xmlns:a16="http://schemas.microsoft.com/office/drawing/2014/main" id="{7A9C5456-B48D-15DE-AB58-2E244AA5E852}"/>
              </a:ext>
            </a:extLst>
          </p:cNvPr>
          <p:cNvSpPr>
            <a:spLocks noGrp="1"/>
          </p:cNvSpPr>
          <p:nvPr>
            <p:ph idx="1"/>
          </p:nvPr>
        </p:nvSpPr>
        <p:spPr/>
        <p:txBody>
          <a:bodyPr vert="horz" lIns="91440" tIns="45720" rIns="91440" bIns="45720" rtlCol="0" anchor="t">
            <a:normAutofit/>
          </a:bodyPr>
          <a:lstStyle/>
          <a:p>
            <a:r>
              <a:rPr lang="en-US" dirty="0">
                <a:cs typeface="Calibri"/>
              </a:rPr>
              <a:t>Software development process models</a:t>
            </a:r>
          </a:p>
          <a:p>
            <a:r>
              <a:rPr lang="en-US" dirty="0">
                <a:cs typeface="Calibri"/>
              </a:rPr>
              <a:t>Phases of development and their elements</a:t>
            </a:r>
          </a:p>
          <a:p>
            <a:r>
              <a:rPr lang="en-US" dirty="0">
                <a:ea typeface="+mn-lt"/>
                <a:cs typeface="+mn-lt"/>
              </a:rPr>
              <a:t>Common and historical software engineering methodologies</a:t>
            </a:r>
          </a:p>
          <a:p>
            <a:r>
              <a:rPr lang="en-US" dirty="0">
                <a:ea typeface="+mn-lt"/>
                <a:cs typeface="+mn-lt"/>
              </a:rPr>
              <a:t>Evolution of software systems</a:t>
            </a:r>
          </a:p>
          <a:p>
            <a:r>
              <a:rPr lang="en-US" dirty="0">
                <a:cs typeface="Calibri"/>
              </a:rPr>
              <a:t>Core DevOps concepts</a:t>
            </a:r>
          </a:p>
        </p:txBody>
      </p:sp>
    </p:spTree>
    <p:extLst>
      <p:ext uri="{BB962C8B-B14F-4D97-AF65-F5344CB8AC3E}">
        <p14:creationId xmlns:p14="http://schemas.microsoft.com/office/powerpoint/2010/main" val="3765248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Shape, rectangle&#10;&#10;Description automatically generated">
            <a:extLst>
              <a:ext uri="{FF2B5EF4-FFF2-40B4-BE49-F238E27FC236}">
                <a16:creationId xmlns:a16="http://schemas.microsoft.com/office/drawing/2014/main" id="{924B1B90-31A3-7F88-3592-39262BA5A01E}"/>
              </a:ext>
            </a:extLst>
          </p:cNvPr>
          <p:cNvPicPr>
            <a:picLocks noGrp="1" noChangeAspect="1"/>
          </p:cNvPicPr>
          <p:nvPr>
            <p:ph idx="1"/>
          </p:nvPr>
        </p:nvPicPr>
        <p:blipFill>
          <a:blip r:embed="rId2"/>
          <a:stretch>
            <a:fillRect/>
          </a:stretch>
        </p:blipFill>
        <p:spPr>
          <a:xfrm>
            <a:off x="643467" y="784521"/>
            <a:ext cx="10905066" cy="5288956"/>
          </a:xfrm>
          <a:prstGeom prst="rect">
            <a:avLst/>
          </a:prstGeom>
        </p:spPr>
      </p:pic>
    </p:spTree>
    <p:extLst>
      <p:ext uri="{BB962C8B-B14F-4D97-AF65-F5344CB8AC3E}">
        <p14:creationId xmlns:p14="http://schemas.microsoft.com/office/powerpoint/2010/main" val="2129497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9" descr="Graphical user interface, application&#10;&#10;Description automatically generated">
            <a:extLst>
              <a:ext uri="{FF2B5EF4-FFF2-40B4-BE49-F238E27FC236}">
                <a16:creationId xmlns:a16="http://schemas.microsoft.com/office/drawing/2014/main" id="{01A4DAB9-440E-176E-122E-B5E097682812}"/>
              </a:ext>
            </a:extLst>
          </p:cNvPr>
          <p:cNvPicPr>
            <a:picLocks noGrp="1" noChangeAspect="1"/>
          </p:cNvPicPr>
          <p:nvPr>
            <p:ph idx="1"/>
          </p:nvPr>
        </p:nvPicPr>
        <p:blipFill>
          <a:blip r:embed="rId2"/>
          <a:stretch>
            <a:fillRect/>
          </a:stretch>
        </p:blipFill>
        <p:spPr>
          <a:xfrm>
            <a:off x="2177130" y="529"/>
            <a:ext cx="7849645" cy="6856941"/>
          </a:xfrm>
          <a:prstGeom prst="rect">
            <a:avLst/>
          </a:prstGeom>
        </p:spPr>
      </p:pic>
    </p:spTree>
    <p:extLst>
      <p:ext uri="{BB962C8B-B14F-4D97-AF65-F5344CB8AC3E}">
        <p14:creationId xmlns:p14="http://schemas.microsoft.com/office/powerpoint/2010/main" val="2540567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C33E-407D-489E-7CC6-08820AEEA045}"/>
              </a:ext>
            </a:extLst>
          </p:cNvPr>
          <p:cNvSpPr>
            <a:spLocks noGrp="1"/>
          </p:cNvSpPr>
          <p:nvPr>
            <p:ph type="title"/>
          </p:nvPr>
        </p:nvSpPr>
        <p:spPr/>
        <p:txBody>
          <a:bodyPr/>
          <a:lstStyle/>
          <a:p>
            <a:r>
              <a:rPr lang="en-US" dirty="0">
                <a:ea typeface="Calibri Light"/>
                <a:cs typeface="Calibri Light"/>
              </a:rPr>
              <a:t>What happens after software is developed</a:t>
            </a:r>
            <a:endParaRPr lang="en-US" dirty="0"/>
          </a:p>
        </p:txBody>
      </p:sp>
      <p:sp>
        <p:nvSpPr>
          <p:cNvPr id="3" name="Content Placeholder 2">
            <a:extLst>
              <a:ext uri="{FF2B5EF4-FFF2-40B4-BE49-F238E27FC236}">
                <a16:creationId xmlns:a16="http://schemas.microsoft.com/office/drawing/2014/main" id="{563D4177-7356-82CB-2F33-14AEEDAD24C3}"/>
              </a:ext>
            </a:extLst>
          </p:cNvPr>
          <p:cNvSpPr>
            <a:spLocks noGrp="1"/>
          </p:cNvSpPr>
          <p:nvPr>
            <p:ph idx="1"/>
          </p:nvPr>
        </p:nvSpPr>
        <p:spPr>
          <a:xfrm>
            <a:off x="838200" y="1825625"/>
            <a:ext cx="10515600" cy="5022623"/>
          </a:xfrm>
        </p:spPr>
        <p:txBody>
          <a:bodyPr vert="horz" lIns="91440" tIns="45720" rIns="91440" bIns="45720" rtlCol="0" anchor="t">
            <a:normAutofit fontScale="92500" lnSpcReduction="10000"/>
          </a:bodyPr>
          <a:lstStyle/>
          <a:p>
            <a:r>
              <a:rPr lang="en-US" dirty="0">
                <a:cs typeface="Calibri"/>
              </a:rPr>
              <a:t>Final release candidate built for internal and beta testing.</a:t>
            </a:r>
          </a:p>
          <a:p>
            <a:r>
              <a:rPr lang="en-US" dirty="0">
                <a:cs typeface="Calibri"/>
              </a:rPr>
              <a:t>Final documentation and release notes compiled.</a:t>
            </a:r>
          </a:p>
          <a:p>
            <a:r>
              <a:rPr lang="en-US" dirty="0">
                <a:cs typeface="Calibri"/>
              </a:rPr>
              <a:t>Marketing materials announcing new features are released.</a:t>
            </a:r>
          </a:p>
          <a:p>
            <a:r>
              <a:rPr lang="en-US" dirty="0">
                <a:cs typeface="Calibri"/>
              </a:rPr>
              <a:t>Sales, operations, &amp; partner-company staff is trained on new version.</a:t>
            </a:r>
          </a:p>
          <a:p>
            <a:r>
              <a:rPr lang="en-US" dirty="0">
                <a:cs typeface="Calibri"/>
              </a:rPr>
              <a:t>When all required parties sign off on release, software, documentation, and related materials (e.g. containers) are packaged and distributed through applicable channels.</a:t>
            </a:r>
          </a:p>
          <a:p>
            <a:r>
              <a:rPr lang="en-US" dirty="0">
                <a:cs typeface="Calibri"/>
              </a:rPr>
              <a:t>Support and operations staff begin working with the new version in production environments.</a:t>
            </a:r>
          </a:p>
          <a:p>
            <a:r>
              <a:rPr lang="en-US" dirty="0">
                <a:cs typeface="Calibri"/>
              </a:rPr>
              <a:t>Maintenance of this version and development of next version begins.</a:t>
            </a:r>
            <a:endParaRPr lang="en-US" dirty="0">
              <a:ea typeface="Calibri"/>
              <a:cs typeface="Calibri"/>
            </a:endParaRPr>
          </a:p>
          <a:p>
            <a:r>
              <a:rPr lang="en-US" dirty="0">
                <a:cs typeface="Calibri"/>
              </a:rPr>
              <a:t>Release retrospective identifies areas of process improvement and computes development </a:t>
            </a:r>
            <a:r>
              <a:rPr lang="en-US" i="1" dirty="0">
                <a:cs typeface="Calibri"/>
              </a:rPr>
              <a:t>velocity </a:t>
            </a:r>
            <a:r>
              <a:rPr lang="en-US" dirty="0">
                <a:cs typeface="Calibri"/>
              </a:rPr>
              <a:t>to assist with future time estimates.</a:t>
            </a:r>
          </a:p>
        </p:txBody>
      </p:sp>
    </p:spTree>
    <p:extLst>
      <p:ext uri="{BB962C8B-B14F-4D97-AF65-F5344CB8AC3E}">
        <p14:creationId xmlns:p14="http://schemas.microsoft.com/office/powerpoint/2010/main" val="2730282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85AF9-9186-914C-8AEF-F18BA6DAF5D3}"/>
              </a:ext>
            </a:extLst>
          </p:cNvPr>
          <p:cNvSpPr>
            <a:spLocks noGrp="1"/>
          </p:cNvSpPr>
          <p:nvPr>
            <p:ph type="title"/>
          </p:nvPr>
        </p:nvSpPr>
        <p:spPr/>
        <p:txBody>
          <a:bodyPr/>
          <a:lstStyle/>
          <a:p>
            <a:r>
              <a:rPr lang="en-US" dirty="0">
                <a:cs typeface="Calibri Light"/>
              </a:rPr>
              <a:t>Software maintenance</a:t>
            </a:r>
            <a:endParaRPr lang="en-US" dirty="0"/>
          </a:p>
        </p:txBody>
      </p:sp>
      <p:sp>
        <p:nvSpPr>
          <p:cNvPr id="3" name="Content Placeholder 2">
            <a:extLst>
              <a:ext uri="{FF2B5EF4-FFF2-40B4-BE49-F238E27FC236}">
                <a16:creationId xmlns:a16="http://schemas.microsoft.com/office/drawing/2014/main" id="{B64B2DA6-346D-C9C5-89FB-CEEC5F6226EA}"/>
              </a:ext>
            </a:extLst>
          </p:cNvPr>
          <p:cNvSpPr>
            <a:spLocks noGrp="1"/>
          </p:cNvSpPr>
          <p:nvPr>
            <p:ph idx="1"/>
          </p:nvPr>
        </p:nvSpPr>
        <p:spPr>
          <a:xfrm>
            <a:off x="838200" y="1825625"/>
            <a:ext cx="10515600" cy="4813980"/>
          </a:xfrm>
        </p:spPr>
        <p:txBody>
          <a:bodyPr vert="horz" lIns="91440" tIns="45720" rIns="91440" bIns="45720" rtlCol="0" anchor="t">
            <a:normAutofit fontScale="92500" lnSpcReduction="10000"/>
          </a:bodyPr>
          <a:lstStyle/>
          <a:p>
            <a:r>
              <a:rPr lang="en-US" dirty="0">
                <a:ea typeface="+mn-lt"/>
                <a:cs typeface="+mn-lt"/>
              </a:rPr>
              <a:t>Occurs through the entire life of the product. More expensive than the original development due to the long duration. </a:t>
            </a:r>
            <a:endParaRPr lang="en-US"/>
          </a:p>
          <a:p>
            <a:r>
              <a:rPr lang="en-US" i="1" dirty="0">
                <a:ea typeface="+mn-lt"/>
                <a:cs typeface="+mn-lt"/>
              </a:rPr>
              <a:t>Perfective maintenance</a:t>
            </a:r>
            <a:r>
              <a:rPr lang="en-US" dirty="0">
                <a:ea typeface="+mn-lt"/>
                <a:cs typeface="+mn-lt"/>
              </a:rPr>
              <a:t> occurs to proactively improve product performance, existing functionality, architecture, and documentation. This is often planned before the version to be maintained is released.</a:t>
            </a:r>
            <a:endParaRPr lang="en-US"/>
          </a:p>
          <a:p>
            <a:r>
              <a:rPr lang="en-US" i="1" dirty="0">
                <a:ea typeface="+mn-lt"/>
                <a:cs typeface="+mn-lt"/>
              </a:rPr>
              <a:t>Corrective maintenance</a:t>
            </a:r>
            <a:r>
              <a:rPr lang="en-US" dirty="0">
                <a:ea typeface="+mn-lt"/>
                <a:cs typeface="+mn-lt"/>
              </a:rPr>
              <a:t> occurs in reaction to a bug or defect whose existence or impact is only identified after a release is deployed. </a:t>
            </a:r>
            <a:endParaRPr lang="en-US"/>
          </a:p>
          <a:p>
            <a:r>
              <a:rPr lang="en-US" i="1" dirty="0">
                <a:ea typeface="+mn-lt"/>
                <a:cs typeface="+mn-lt"/>
              </a:rPr>
              <a:t>Adaptive maintenance</a:t>
            </a:r>
            <a:r>
              <a:rPr lang="en-US" dirty="0">
                <a:ea typeface="+mn-lt"/>
                <a:cs typeface="+mn-lt"/>
              </a:rPr>
              <a:t> occurs in reaction to changes in the environment in which the software needs to run (e.g. new version of underlying database server has new security requirements). </a:t>
            </a:r>
            <a:endParaRPr lang="en-US"/>
          </a:p>
          <a:p>
            <a:r>
              <a:rPr lang="en-US" i="1" dirty="0">
                <a:ea typeface="+mn-lt"/>
                <a:cs typeface="+mn-lt"/>
              </a:rPr>
              <a:t>Preventive maintenance</a:t>
            </a:r>
            <a:r>
              <a:rPr lang="en-US" dirty="0">
                <a:ea typeface="+mn-lt"/>
                <a:cs typeface="+mn-lt"/>
              </a:rPr>
              <a:t> occurs to proactively fix potential issues before they cause impact to customers (e.g. developers, testers, or users find an exploitable, but not yet exploited, weakness in application security). </a:t>
            </a:r>
            <a:endParaRPr lang="en-US"/>
          </a:p>
        </p:txBody>
      </p:sp>
    </p:spTree>
    <p:extLst>
      <p:ext uri="{BB962C8B-B14F-4D97-AF65-F5344CB8AC3E}">
        <p14:creationId xmlns:p14="http://schemas.microsoft.com/office/powerpoint/2010/main" val="3308421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Chart, pie chart&#10;&#10;Description automatically generated">
            <a:extLst>
              <a:ext uri="{FF2B5EF4-FFF2-40B4-BE49-F238E27FC236}">
                <a16:creationId xmlns:a16="http://schemas.microsoft.com/office/drawing/2014/main" id="{BA539762-9FAD-6B6F-A9A5-00C328556747}"/>
              </a:ext>
            </a:extLst>
          </p:cNvPr>
          <p:cNvPicPr>
            <a:picLocks noGrp="1" noChangeAspect="1"/>
          </p:cNvPicPr>
          <p:nvPr>
            <p:ph idx="1"/>
          </p:nvPr>
        </p:nvPicPr>
        <p:blipFill>
          <a:blip r:embed="rId2"/>
          <a:stretch>
            <a:fillRect/>
          </a:stretch>
        </p:blipFill>
        <p:spPr>
          <a:xfrm>
            <a:off x="3296469" y="643466"/>
            <a:ext cx="5599062" cy="5571067"/>
          </a:xfrm>
          <a:prstGeom prst="rect">
            <a:avLst/>
          </a:prstGeom>
        </p:spPr>
      </p:pic>
    </p:spTree>
    <p:extLst>
      <p:ext uri="{BB962C8B-B14F-4D97-AF65-F5344CB8AC3E}">
        <p14:creationId xmlns:p14="http://schemas.microsoft.com/office/powerpoint/2010/main" val="3065525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73765-8D0B-A90E-4682-902EEA177CA0}"/>
              </a:ext>
            </a:extLst>
          </p:cNvPr>
          <p:cNvSpPr>
            <a:spLocks noGrp="1"/>
          </p:cNvSpPr>
          <p:nvPr>
            <p:ph type="title"/>
          </p:nvPr>
        </p:nvSpPr>
        <p:spPr/>
        <p:txBody>
          <a:bodyPr/>
          <a:lstStyle/>
          <a:p>
            <a:r>
              <a:rPr lang="en-US">
                <a:cs typeface="Calibri Light"/>
              </a:rPr>
              <a:t>Evolution</a:t>
            </a:r>
            <a:endParaRPr lang="en-US"/>
          </a:p>
        </p:txBody>
      </p:sp>
      <p:sp>
        <p:nvSpPr>
          <p:cNvPr id="3" name="Content Placeholder 2">
            <a:extLst>
              <a:ext uri="{FF2B5EF4-FFF2-40B4-BE49-F238E27FC236}">
                <a16:creationId xmlns:a16="http://schemas.microsoft.com/office/drawing/2014/main" id="{0F6B8478-0C3F-9100-84D9-5271A2E39987}"/>
              </a:ext>
            </a:extLst>
          </p:cNvPr>
          <p:cNvSpPr>
            <a:spLocks noGrp="1"/>
          </p:cNvSpPr>
          <p:nvPr>
            <p:ph idx="1"/>
          </p:nvPr>
        </p:nvSpPr>
        <p:spPr>
          <a:xfrm>
            <a:off x="838200" y="1825625"/>
            <a:ext cx="10515600" cy="4637088"/>
          </a:xfrm>
        </p:spPr>
        <p:txBody>
          <a:bodyPr vert="horz" lIns="91440" tIns="45720" rIns="91440" bIns="45720" rtlCol="0" anchor="t">
            <a:normAutofit lnSpcReduction="10000"/>
          </a:bodyPr>
          <a:lstStyle/>
          <a:p>
            <a:r>
              <a:rPr lang="en-US" dirty="0">
                <a:cs typeface="Calibri"/>
              </a:rPr>
              <a:t>Product development rarely stops with one released version.</a:t>
            </a:r>
            <a:endParaRPr lang="en-US" dirty="0">
              <a:ea typeface="Calibri"/>
              <a:cs typeface="Calibri"/>
            </a:endParaRPr>
          </a:p>
          <a:p>
            <a:r>
              <a:rPr lang="en-US" dirty="0">
                <a:cs typeface="Calibri"/>
              </a:rPr>
              <a:t>Timelines prevent all desired features from being developed at once.</a:t>
            </a:r>
            <a:endParaRPr lang="en-US" dirty="0">
              <a:ea typeface="Calibri"/>
              <a:cs typeface="Calibri"/>
            </a:endParaRPr>
          </a:p>
          <a:p>
            <a:r>
              <a:rPr lang="en-US" dirty="0">
                <a:cs typeface="Calibri"/>
              </a:rPr>
              <a:t>Additional versions are frequently planned before the first version is released.</a:t>
            </a:r>
            <a:endParaRPr lang="en-US" dirty="0">
              <a:ea typeface="Calibri"/>
              <a:cs typeface="Calibri"/>
            </a:endParaRPr>
          </a:p>
          <a:p>
            <a:r>
              <a:rPr lang="en-US" dirty="0">
                <a:cs typeface="Calibri"/>
              </a:rPr>
              <a:t>Some current software systems have been around for </a:t>
            </a:r>
            <a:r>
              <a:rPr lang="en-US" i="1" dirty="0">
                <a:cs typeface="Calibri"/>
              </a:rPr>
              <a:t>decades</a:t>
            </a:r>
            <a:endParaRPr lang="en-US" dirty="0">
              <a:cs typeface="Calibri"/>
            </a:endParaRPr>
          </a:p>
          <a:p>
            <a:pPr lvl="1"/>
            <a:r>
              <a:rPr lang="en-US" dirty="0">
                <a:cs typeface="Calibri"/>
              </a:rPr>
              <a:t>Voyager 2 probe, begun 1972</a:t>
            </a:r>
            <a:endParaRPr lang="en-US" dirty="0">
              <a:ea typeface="Calibri"/>
              <a:cs typeface="Calibri"/>
            </a:endParaRPr>
          </a:p>
          <a:p>
            <a:pPr lvl="1"/>
            <a:r>
              <a:rPr lang="en-US" dirty="0">
                <a:cs typeface="Calibri"/>
              </a:rPr>
              <a:t>MOCAS US DoD contract management, 1958</a:t>
            </a:r>
            <a:endParaRPr lang="en-US" dirty="0">
              <a:ea typeface="Calibri"/>
              <a:cs typeface="Calibri"/>
            </a:endParaRPr>
          </a:p>
          <a:p>
            <a:pPr lvl="1"/>
            <a:r>
              <a:rPr lang="en-US" dirty="0">
                <a:cs typeface="Calibri"/>
              </a:rPr>
              <a:t>GNU Emacs, 1984</a:t>
            </a:r>
            <a:endParaRPr lang="en-US" dirty="0">
              <a:ea typeface="Calibri"/>
              <a:cs typeface="Calibri"/>
            </a:endParaRPr>
          </a:p>
          <a:p>
            <a:pPr lvl="1"/>
            <a:r>
              <a:rPr lang="en-US" dirty="0">
                <a:cs typeface="Calibri"/>
              </a:rPr>
              <a:t>C Pre-processor, 1978</a:t>
            </a:r>
            <a:endParaRPr lang="en-US" dirty="0">
              <a:ea typeface="Calibri"/>
              <a:cs typeface="Calibri"/>
            </a:endParaRPr>
          </a:p>
          <a:p>
            <a:r>
              <a:rPr lang="en-US" dirty="0">
                <a:ea typeface="+mn-lt"/>
                <a:cs typeface="+mn-lt"/>
              </a:rPr>
              <a:t>Even after the last planned release, new versions of </a:t>
            </a:r>
            <a:r>
              <a:rPr lang="en-US" i="1" dirty="0">
                <a:ea typeface="+mn-lt"/>
                <a:cs typeface="+mn-lt"/>
              </a:rPr>
              <a:t>legacy software </a:t>
            </a:r>
            <a:r>
              <a:rPr lang="en-US" dirty="0">
                <a:ea typeface="+mn-lt"/>
                <a:cs typeface="+mn-lt"/>
              </a:rPr>
              <a:t>are sometimes developed later.</a:t>
            </a:r>
            <a:endParaRPr lang="en-US" dirty="0">
              <a:cs typeface="Calibri"/>
            </a:endParaRPr>
          </a:p>
        </p:txBody>
      </p:sp>
    </p:spTree>
    <p:extLst>
      <p:ext uri="{BB962C8B-B14F-4D97-AF65-F5344CB8AC3E}">
        <p14:creationId xmlns:p14="http://schemas.microsoft.com/office/powerpoint/2010/main" val="2236401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4146-5481-85D6-C042-3035AFC7F2EB}"/>
              </a:ext>
            </a:extLst>
          </p:cNvPr>
          <p:cNvSpPr>
            <a:spLocks noGrp="1"/>
          </p:cNvSpPr>
          <p:nvPr>
            <p:ph type="title"/>
          </p:nvPr>
        </p:nvSpPr>
        <p:spPr/>
        <p:txBody>
          <a:bodyPr/>
          <a:lstStyle/>
          <a:p>
            <a:r>
              <a:rPr lang="en-US">
                <a:cs typeface="Calibri Light"/>
              </a:rPr>
              <a:t>Lehman's 8 Laws of Software Evolution</a:t>
            </a:r>
            <a:endParaRPr lang="en-US"/>
          </a:p>
        </p:txBody>
      </p:sp>
      <p:sp>
        <p:nvSpPr>
          <p:cNvPr id="3" name="Content Placeholder 2">
            <a:extLst>
              <a:ext uri="{FF2B5EF4-FFF2-40B4-BE49-F238E27FC236}">
                <a16:creationId xmlns:a16="http://schemas.microsoft.com/office/drawing/2014/main" id="{C4D00B8E-B553-820F-3AA1-2C9C958013D0}"/>
              </a:ext>
            </a:extLst>
          </p:cNvPr>
          <p:cNvSpPr>
            <a:spLocks noGrp="1"/>
          </p:cNvSpPr>
          <p:nvPr>
            <p:ph idx="1"/>
          </p:nvPr>
        </p:nvSpPr>
        <p:spPr/>
        <p:txBody>
          <a:bodyPr vert="horz" lIns="91440" tIns="45720" rIns="91440" bIns="45720" rtlCol="0" anchor="t">
            <a:noAutofit/>
          </a:bodyPr>
          <a:lstStyle/>
          <a:p>
            <a:r>
              <a:rPr lang="en-US" dirty="0">
                <a:ea typeface="+mn-lt"/>
                <a:cs typeface="+mn-lt"/>
              </a:rPr>
              <a:t>Recall: An </a:t>
            </a:r>
            <a:r>
              <a:rPr lang="en-US" i="1" dirty="0">
                <a:ea typeface="+mn-lt"/>
                <a:cs typeface="+mn-lt"/>
              </a:rPr>
              <a:t>E</a:t>
            </a:r>
            <a:r>
              <a:rPr lang="en-US" dirty="0">
                <a:ea typeface="+mn-lt"/>
                <a:cs typeface="+mn-lt"/>
              </a:rPr>
              <a:t>-program is written to perform some real-world activity.</a:t>
            </a:r>
          </a:p>
          <a:p>
            <a:r>
              <a:rPr lang="en-US" dirty="0">
                <a:ea typeface="+mn-lt"/>
                <a:cs typeface="+mn-lt"/>
              </a:rPr>
              <a:t>"Continuing Change" — An E-type system must be continually adapted or it becomes progressively less satisfactory.</a:t>
            </a:r>
            <a:endParaRPr lang="en-US" baseline="30000">
              <a:ea typeface="+mn-lt"/>
              <a:cs typeface="+mn-lt"/>
            </a:endParaRPr>
          </a:p>
          <a:p>
            <a:r>
              <a:rPr lang="en-US" dirty="0">
                <a:ea typeface="+mn-lt"/>
                <a:cs typeface="+mn-lt"/>
              </a:rPr>
              <a:t>"Increasing Complexity" — As an E-type system evolves, its complexity increases unless work is done to maintain or reduce it.</a:t>
            </a:r>
          </a:p>
          <a:p>
            <a:r>
              <a:rPr lang="en-US" dirty="0">
                <a:ea typeface="+mn-lt"/>
                <a:cs typeface="+mn-lt"/>
              </a:rPr>
              <a:t>"Self-Regulation" — E-type system evolution processes are self-regulating, with the distribution of product and process measures close to normal.</a:t>
            </a:r>
          </a:p>
          <a:p>
            <a:endParaRPr lang="en-US">
              <a:ea typeface="+mn-lt"/>
              <a:cs typeface="+mn-lt"/>
            </a:endParaRPr>
          </a:p>
        </p:txBody>
      </p:sp>
    </p:spTree>
    <p:extLst>
      <p:ext uri="{BB962C8B-B14F-4D97-AF65-F5344CB8AC3E}">
        <p14:creationId xmlns:p14="http://schemas.microsoft.com/office/powerpoint/2010/main" val="2694753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4146-5481-85D6-C042-3035AFC7F2EB}"/>
              </a:ext>
            </a:extLst>
          </p:cNvPr>
          <p:cNvSpPr>
            <a:spLocks noGrp="1"/>
          </p:cNvSpPr>
          <p:nvPr>
            <p:ph type="title"/>
          </p:nvPr>
        </p:nvSpPr>
        <p:spPr/>
        <p:txBody>
          <a:bodyPr/>
          <a:lstStyle/>
          <a:p>
            <a:r>
              <a:rPr lang="en-US">
                <a:cs typeface="Calibri Light"/>
              </a:rPr>
              <a:t>Lehman's 8 Laws of Software Evolution</a:t>
            </a:r>
            <a:endParaRPr lang="en-US"/>
          </a:p>
        </p:txBody>
      </p:sp>
      <p:sp>
        <p:nvSpPr>
          <p:cNvPr id="3" name="Content Placeholder 2">
            <a:extLst>
              <a:ext uri="{FF2B5EF4-FFF2-40B4-BE49-F238E27FC236}">
                <a16:creationId xmlns:a16="http://schemas.microsoft.com/office/drawing/2014/main" id="{C4D00B8E-B553-820F-3AA1-2C9C958013D0}"/>
              </a:ext>
            </a:extLst>
          </p:cNvPr>
          <p:cNvSpPr>
            <a:spLocks noGrp="1"/>
          </p:cNvSpPr>
          <p:nvPr>
            <p:ph idx="1"/>
          </p:nvPr>
        </p:nvSpPr>
        <p:spPr/>
        <p:txBody>
          <a:bodyPr vert="horz" lIns="91440" tIns="45720" rIns="91440" bIns="45720" rtlCol="0" anchor="t">
            <a:noAutofit/>
          </a:bodyPr>
          <a:lstStyle/>
          <a:p>
            <a:r>
              <a:rPr lang="en-US">
                <a:ea typeface="+mn-lt"/>
                <a:cs typeface="+mn-lt"/>
              </a:rPr>
              <a:t>"Conservation of Organizational Stability" — The average effective global activity rate in an evolving E-type system is invariant over the product's lifetime.</a:t>
            </a:r>
            <a:endParaRPr lang="en-US" baseline="30000">
              <a:ea typeface="+mn-lt"/>
              <a:cs typeface="+mn-lt"/>
            </a:endParaRPr>
          </a:p>
          <a:p>
            <a:r>
              <a:rPr lang="en-US">
                <a:ea typeface="+mn-lt"/>
                <a:cs typeface="+mn-lt"/>
              </a:rPr>
              <a:t>"Conservation of Familiarity" — As an E-type system evolves, all associated with it must maintain mastery of its content and behavior to achieve satisfactory evolution. Excessive growth diminishes that mastery. Hence the average incremental growth remains invariant as the system evolves.</a:t>
            </a:r>
          </a:p>
          <a:p>
            <a:endParaRPr lang="en-US">
              <a:ea typeface="+mn-lt"/>
              <a:cs typeface="+mn-lt"/>
            </a:endParaRPr>
          </a:p>
        </p:txBody>
      </p:sp>
    </p:spTree>
    <p:extLst>
      <p:ext uri="{BB962C8B-B14F-4D97-AF65-F5344CB8AC3E}">
        <p14:creationId xmlns:p14="http://schemas.microsoft.com/office/powerpoint/2010/main" val="2934912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4146-5481-85D6-C042-3035AFC7F2EB}"/>
              </a:ext>
            </a:extLst>
          </p:cNvPr>
          <p:cNvSpPr>
            <a:spLocks noGrp="1"/>
          </p:cNvSpPr>
          <p:nvPr>
            <p:ph type="title"/>
          </p:nvPr>
        </p:nvSpPr>
        <p:spPr/>
        <p:txBody>
          <a:bodyPr/>
          <a:lstStyle/>
          <a:p>
            <a:r>
              <a:rPr lang="en-US">
                <a:cs typeface="Calibri Light"/>
              </a:rPr>
              <a:t>Lehman's 8 Laws of Software Evolution</a:t>
            </a:r>
            <a:endParaRPr lang="en-US"/>
          </a:p>
        </p:txBody>
      </p:sp>
      <p:sp>
        <p:nvSpPr>
          <p:cNvPr id="3" name="Content Placeholder 2">
            <a:extLst>
              <a:ext uri="{FF2B5EF4-FFF2-40B4-BE49-F238E27FC236}">
                <a16:creationId xmlns:a16="http://schemas.microsoft.com/office/drawing/2014/main" id="{C4D00B8E-B553-820F-3AA1-2C9C958013D0}"/>
              </a:ext>
            </a:extLst>
          </p:cNvPr>
          <p:cNvSpPr>
            <a:spLocks noGrp="1"/>
          </p:cNvSpPr>
          <p:nvPr>
            <p:ph idx="1"/>
          </p:nvPr>
        </p:nvSpPr>
        <p:spPr/>
        <p:txBody>
          <a:bodyPr vert="horz" lIns="91440" tIns="45720" rIns="91440" bIns="45720" rtlCol="0" anchor="t">
            <a:noAutofit/>
          </a:bodyPr>
          <a:lstStyle/>
          <a:p>
            <a:r>
              <a:rPr lang="en-US">
                <a:ea typeface="+mn-lt"/>
                <a:cs typeface="+mn-lt"/>
              </a:rPr>
              <a:t>"Continuing Growth" — The functional content of an E-type system must be continually increased to maintain user satisfaction over its lifetime.</a:t>
            </a:r>
            <a:endParaRPr lang="en-US" baseline="30000">
              <a:ea typeface="+mn-lt"/>
              <a:cs typeface="+mn-lt"/>
            </a:endParaRPr>
          </a:p>
          <a:p>
            <a:r>
              <a:rPr lang="en-US">
                <a:ea typeface="+mn-lt"/>
                <a:cs typeface="+mn-lt"/>
              </a:rPr>
              <a:t>"Declining Quality" — The quality of an E-type system will appear to be declining unless it is rigorously maintained and adapted to operational environment changes.</a:t>
            </a:r>
          </a:p>
          <a:p>
            <a:r>
              <a:rPr lang="en-US">
                <a:ea typeface="+mn-lt"/>
                <a:cs typeface="+mn-lt"/>
              </a:rPr>
              <a:t>"Feedback System" — E-type evolution processes constitute multi-level, multi-loop, multi-agent feedback systems and must be treated as such to achieve significant improvement over any reasonable base.</a:t>
            </a:r>
          </a:p>
          <a:p>
            <a:endParaRPr lang="en-US">
              <a:ea typeface="+mn-lt"/>
              <a:cs typeface="+mn-lt"/>
            </a:endParaRPr>
          </a:p>
        </p:txBody>
      </p:sp>
    </p:spTree>
    <p:extLst>
      <p:ext uri="{BB962C8B-B14F-4D97-AF65-F5344CB8AC3E}">
        <p14:creationId xmlns:p14="http://schemas.microsoft.com/office/powerpoint/2010/main" val="3843372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71FE816E-FBD1-21F1-357C-0F56383694B6}"/>
              </a:ext>
            </a:extLst>
          </p:cNvPr>
          <p:cNvPicPr>
            <a:picLocks noGrp="1" noChangeAspect="1"/>
          </p:cNvPicPr>
          <p:nvPr>
            <p:ph idx="1"/>
          </p:nvPr>
        </p:nvPicPr>
        <p:blipFill>
          <a:blip r:embed="rId2"/>
          <a:stretch>
            <a:fillRect/>
          </a:stretch>
        </p:blipFill>
        <p:spPr>
          <a:xfrm>
            <a:off x="2035434" y="421217"/>
            <a:ext cx="8121134" cy="6015566"/>
          </a:xfrm>
          <a:prstGeom prst="rect">
            <a:avLst/>
          </a:prstGeom>
        </p:spPr>
      </p:pic>
    </p:spTree>
    <p:extLst>
      <p:ext uri="{BB962C8B-B14F-4D97-AF65-F5344CB8AC3E}">
        <p14:creationId xmlns:p14="http://schemas.microsoft.com/office/powerpoint/2010/main" val="2844036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D43DF-6F01-ADFB-3F06-455A03687A7D}"/>
              </a:ext>
            </a:extLst>
          </p:cNvPr>
          <p:cNvSpPr>
            <a:spLocks noGrp="1"/>
          </p:cNvSpPr>
          <p:nvPr>
            <p:ph type="title"/>
          </p:nvPr>
        </p:nvSpPr>
        <p:spPr/>
        <p:txBody>
          <a:bodyPr/>
          <a:lstStyle/>
          <a:p>
            <a:r>
              <a:rPr lang="en-US">
                <a:cs typeface="Calibri Light"/>
              </a:rPr>
              <a:t>How does software get developed?</a:t>
            </a:r>
            <a:endParaRPr lang="en-US"/>
          </a:p>
        </p:txBody>
      </p:sp>
      <p:sp>
        <p:nvSpPr>
          <p:cNvPr id="3" name="Content Placeholder 2">
            <a:extLst>
              <a:ext uri="{FF2B5EF4-FFF2-40B4-BE49-F238E27FC236}">
                <a16:creationId xmlns:a16="http://schemas.microsoft.com/office/drawing/2014/main" id="{176DE96D-DBE7-8DC3-1735-0EE14BE2B755}"/>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A product is conceived to meet a business need.</a:t>
            </a:r>
          </a:p>
          <a:p>
            <a:r>
              <a:rPr lang="en-US" dirty="0">
                <a:cs typeface="Calibri"/>
              </a:rPr>
              <a:t>Stakeholders communicate with a software engineering team to design and develop (the first version of) the product.</a:t>
            </a:r>
          </a:p>
          <a:p>
            <a:r>
              <a:rPr lang="en-US" dirty="0">
                <a:cs typeface="Calibri"/>
              </a:rPr>
              <a:t>Work is scoped, broken down into tasks, and assigned to developers.</a:t>
            </a:r>
          </a:p>
          <a:p>
            <a:r>
              <a:rPr lang="en-US" dirty="0">
                <a:cs typeface="Calibri"/>
              </a:rPr>
              <a:t>Code is written, built, tested, documented, released, and deployed.</a:t>
            </a:r>
          </a:p>
          <a:p>
            <a:r>
              <a:rPr lang="en-US" dirty="0">
                <a:cs typeface="Calibri"/>
              </a:rPr>
              <a:t>Software starting here, from scratch, is called </a:t>
            </a:r>
            <a:r>
              <a:rPr lang="en-US" i="1" dirty="0">
                <a:cs typeface="Calibri"/>
              </a:rPr>
              <a:t>greenfield </a:t>
            </a:r>
            <a:r>
              <a:rPr lang="en-US">
                <a:cs typeface="Calibri"/>
              </a:rPr>
              <a:t>development.</a:t>
            </a:r>
            <a:endParaRPr lang="en-US" dirty="0">
              <a:cs typeface="Calibri"/>
            </a:endParaRPr>
          </a:p>
          <a:p>
            <a:r>
              <a:rPr lang="en-US" dirty="0">
                <a:cs typeface="Calibri"/>
              </a:rPr>
              <a:t>Process is repeated to create the next version, or the team shifts to a different product. Work using a pre-existing codebase</a:t>
            </a:r>
            <a:r>
              <a:rPr lang="en-US">
                <a:cs typeface="Calibri"/>
              </a:rPr>
              <a:t> is </a:t>
            </a:r>
            <a:r>
              <a:rPr lang="en-US" i="1">
                <a:cs typeface="Calibri"/>
              </a:rPr>
              <a:t>brownfield.</a:t>
            </a:r>
          </a:p>
          <a:p>
            <a:r>
              <a:rPr lang="en-US" dirty="0">
                <a:cs typeface="Calibri"/>
              </a:rPr>
              <a:t>The cycle of defining requirements, planning implementation, designing the product, implementing it, testing it, and releasing it for each iteration is the fundamental role of Software Engineering teams.</a:t>
            </a:r>
          </a:p>
        </p:txBody>
      </p:sp>
    </p:spTree>
    <p:extLst>
      <p:ext uri="{BB962C8B-B14F-4D97-AF65-F5344CB8AC3E}">
        <p14:creationId xmlns:p14="http://schemas.microsoft.com/office/powerpoint/2010/main" val="1316380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6D09-452D-FF24-B931-51AD50BA5C9A}"/>
              </a:ext>
            </a:extLst>
          </p:cNvPr>
          <p:cNvSpPr>
            <a:spLocks noGrp="1"/>
          </p:cNvSpPr>
          <p:nvPr>
            <p:ph type="title"/>
          </p:nvPr>
        </p:nvSpPr>
        <p:spPr/>
        <p:txBody>
          <a:bodyPr/>
          <a:lstStyle/>
          <a:p>
            <a:r>
              <a:rPr lang="en-US" dirty="0">
                <a:ea typeface="Calibri Light"/>
                <a:cs typeface="Calibri Light"/>
              </a:rPr>
              <a:t>DevOps</a:t>
            </a:r>
            <a:endParaRPr lang="en-US" dirty="0"/>
          </a:p>
        </p:txBody>
      </p:sp>
      <p:sp>
        <p:nvSpPr>
          <p:cNvPr id="3" name="Content Placeholder 2">
            <a:extLst>
              <a:ext uri="{FF2B5EF4-FFF2-40B4-BE49-F238E27FC236}">
                <a16:creationId xmlns:a16="http://schemas.microsoft.com/office/drawing/2014/main" id="{A7612A17-A2C4-C02A-4A44-3F8ECAACC4F5}"/>
              </a:ext>
            </a:extLst>
          </p:cNvPr>
          <p:cNvSpPr>
            <a:spLocks noGrp="1"/>
          </p:cNvSpPr>
          <p:nvPr>
            <p:ph idx="1"/>
          </p:nvPr>
        </p:nvSpPr>
        <p:spPr/>
        <p:txBody>
          <a:bodyPr vert="horz" lIns="91440" tIns="45720" rIns="91440" bIns="45720" rtlCol="0" anchor="t">
            <a:normAutofit/>
          </a:bodyPr>
          <a:lstStyle/>
          <a:p>
            <a:r>
              <a:rPr lang="en-US" dirty="0">
                <a:ea typeface="Calibri"/>
                <a:cs typeface="Calibri"/>
              </a:rPr>
              <a:t>Merging the disciplines of software </a:t>
            </a:r>
            <a:r>
              <a:rPr lang="en-US" i="1" dirty="0">
                <a:ea typeface="Calibri"/>
                <a:cs typeface="Calibri"/>
              </a:rPr>
              <a:t>Development </a:t>
            </a:r>
            <a:r>
              <a:rPr lang="en-US" dirty="0">
                <a:ea typeface="Calibri"/>
                <a:cs typeface="Calibri"/>
              </a:rPr>
              <a:t>and </a:t>
            </a:r>
            <a:r>
              <a:rPr lang="en-US" i="1" dirty="0">
                <a:ea typeface="Calibri"/>
                <a:cs typeface="Calibri"/>
              </a:rPr>
              <a:t>Operation.</a:t>
            </a:r>
            <a:endParaRPr lang="en-US" dirty="0">
              <a:ea typeface="Calibri"/>
              <a:cs typeface="Calibri"/>
            </a:endParaRPr>
          </a:p>
          <a:p>
            <a:r>
              <a:rPr lang="en-US" dirty="0">
                <a:ea typeface="Calibri"/>
                <a:cs typeface="Calibri"/>
              </a:rPr>
              <a:t>Software development processes – even agile ones – do not capture the steps required in deploying and using the software</a:t>
            </a:r>
            <a:r>
              <a:rPr lang="en-US" i="1" dirty="0">
                <a:ea typeface="Calibri"/>
                <a:cs typeface="Calibri"/>
              </a:rPr>
              <a:t>.</a:t>
            </a:r>
          </a:p>
          <a:p>
            <a:r>
              <a:rPr lang="en-US" dirty="0">
                <a:ea typeface="Calibri"/>
                <a:cs typeface="Calibri"/>
              </a:rPr>
              <a:t>Deployment of modern, complex </a:t>
            </a:r>
            <a:r>
              <a:rPr lang="en-US" i="1" dirty="0">
                <a:ea typeface="Calibri"/>
                <a:cs typeface="Calibri"/>
              </a:rPr>
              <a:t>cloud-native </a:t>
            </a:r>
            <a:r>
              <a:rPr lang="en-US" dirty="0">
                <a:ea typeface="Calibri"/>
                <a:cs typeface="Calibri"/>
              </a:rPr>
              <a:t>applications running in datacenters require extensive engineering of the operating environment itself.</a:t>
            </a:r>
          </a:p>
          <a:p>
            <a:r>
              <a:rPr lang="en-US" dirty="0">
                <a:ea typeface="Calibri"/>
                <a:cs typeface="Calibri"/>
              </a:rPr>
              <a:t>Lack of coordination between software developers and operators leads to failures and inefficiencies, increasing cost of business.</a:t>
            </a:r>
          </a:p>
        </p:txBody>
      </p:sp>
    </p:spTree>
    <p:extLst>
      <p:ext uri="{BB962C8B-B14F-4D97-AF65-F5344CB8AC3E}">
        <p14:creationId xmlns:p14="http://schemas.microsoft.com/office/powerpoint/2010/main" val="4198628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718A-23B5-3C63-8BFD-5B25052ABAE2}"/>
              </a:ext>
            </a:extLst>
          </p:cNvPr>
          <p:cNvSpPr>
            <a:spLocks noGrp="1"/>
          </p:cNvSpPr>
          <p:nvPr>
            <p:ph type="title"/>
          </p:nvPr>
        </p:nvSpPr>
        <p:spPr/>
        <p:txBody>
          <a:bodyPr/>
          <a:lstStyle/>
          <a:p>
            <a:r>
              <a:rPr lang="en-US" dirty="0">
                <a:ea typeface="Calibri Light"/>
                <a:cs typeface="Calibri Light"/>
              </a:rPr>
              <a:t>DevOps – Infrastructure as code</a:t>
            </a:r>
            <a:endParaRPr lang="en-US" dirty="0"/>
          </a:p>
        </p:txBody>
      </p:sp>
      <p:sp>
        <p:nvSpPr>
          <p:cNvPr id="3" name="Content Placeholder 2">
            <a:extLst>
              <a:ext uri="{FF2B5EF4-FFF2-40B4-BE49-F238E27FC236}">
                <a16:creationId xmlns:a16="http://schemas.microsoft.com/office/drawing/2014/main" id="{CA1C2EDE-45BD-DDB8-385C-556490A49757}"/>
              </a:ext>
            </a:extLst>
          </p:cNvPr>
          <p:cNvSpPr>
            <a:spLocks noGrp="1"/>
          </p:cNvSpPr>
          <p:nvPr>
            <p:ph idx="1"/>
          </p:nvPr>
        </p:nvSpPr>
        <p:spPr>
          <a:xfrm>
            <a:off x="838200" y="1825625"/>
            <a:ext cx="10515600" cy="4950052"/>
          </a:xfrm>
        </p:spPr>
        <p:txBody>
          <a:bodyPr vert="horz" lIns="91440" tIns="45720" rIns="91440" bIns="45720" rtlCol="0" anchor="t">
            <a:normAutofit lnSpcReduction="10000"/>
          </a:bodyPr>
          <a:lstStyle/>
          <a:p>
            <a:r>
              <a:rPr lang="en-US" dirty="0">
                <a:ea typeface="Calibri"/>
                <a:cs typeface="Calibri"/>
              </a:rPr>
              <a:t>The environment in which software runs in production is not well-reflected by the environment in which it is developed and tested.</a:t>
            </a:r>
          </a:p>
          <a:p>
            <a:r>
              <a:rPr lang="en-US" dirty="0">
                <a:ea typeface="Calibri"/>
                <a:cs typeface="Calibri"/>
              </a:rPr>
              <a:t>Working configurations cannot easily be reproduced.</a:t>
            </a:r>
          </a:p>
          <a:p>
            <a:r>
              <a:rPr lang="en-US" dirty="0">
                <a:ea typeface="Calibri"/>
                <a:cs typeface="Calibri"/>
              </a:rPr>
              <a:t>Specifying the environment configuration in the same way as program code allows known working configurations to be deployed, and effects of environment change can be predicted.</a:t>
            </a:r>
          </a:p>
          <a:p>
            <a:r>
              <a:rPr lang="en-US" dirty="0">
                <a:ea typeface="Calibri"/>
                <a:cs typeface="Calibri"/>
              </a:rPr>
              <a:t>Infrastructure-as-code allows number of instances of software components to be scaled quickly to meet demand (e.g. Prime Day).</a:t>
            </a:r>
          </a:p>
          <a:p>
            <a:r>
              <a:rPr lang="en-US" dirty="0">
                <a:ea typeface="Calibri"/>
                <a:cs typeface="Calibri"/>
              </a:rPr>
              <a:t>Amenable to modern cloud architectures</a:t>
            </a:r>
            <a:r>
              <a:rPr lang="en-US" i="1" dirty="0">
                <a:ea typeface="Calibri"/>
                <a:cs typeface="Calibri"/>
              </a:rPr>
              <a:t>,</a:t>
            </a:r>
            <a:r>
              <a:rPr lang="en-US" dirty="0">
                <a:ea typeface="Calibri"/>
                <a:cs typeface="Calibri"/>
              </a:rPr>
              <a:t> where functionality is achieved by composing independent </a:t>
            </a:r>
            <a:r>
              <a:rPr lang="en-US" i="1" dirty="0">
                <a:ea typeface="Calibri"/>
                <a:cs typeface="Calibri"/>
              </a:rPr>
              <a:t>microservices </a:t>
            </a:r>
            <a:r>
              <a:rPr lang="en-US" dirty="0">
                <a:ea typeface="Calibri"/>
                <a:cs typeface="Calibri"/>
              </a:rPr>
              <a:t>running as </a:t>
            </a:r>
            <a:r>
              <a:rPr lang="en-US" i="1" dirty="0">
                <a:ea typeface="Calibri"/>
                <a:cs typeface="Calibri"/>
              </a:rPr>
              <a:t>containers </a:t>
            </a:r>
            <a:r>
              <a:rPr lang="en-US" dirty="0">
                <a:ea typeface="Calibri"/>
                <a:cs typeface="Calibri"/>
              </a:rPr>
              <a:t>(virtualized hardware) in a datacenter.</a:t>
            </a:r>
          </a:p>
          <a:p>
            <a:r>
              <a:rPr lang="en-US" dirty="0">
                <a:ea typeface="Calibri"/>
                <a:cs typeface="Calibri"/>
              </a:rPr>
              <a:t>i.e. "it works on my machine!" "Then let's ship your machine"</a:t>
            </a:r>
          </a:p>
        </p:txBody>
      </p:sp>
    </p:spTree>
    <p:extLst>
      <p:ext uri="{BB962C8B-B14F-4D97-AF65-F5344CB8AC3E}">
        <p14:creationId xmlns:p14="http://schemas.microsoft.com/office/powerpoint/2010/main" val="4118377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6E0E-A947-AA2B-4CD4-C156C063DD0C}"/>
              </a:ext>
            </a:extLst>
          </p:cNvPr>
          <p:cNvSpPr>
            <a:spLocks noGrp="1"/>
          </p:cNvSpPr>
          <p:nvPr>
            <p:ph type="title"/>
          </p:nvPr>
        </p:nvSpPr>
        <p:spPr/>
        <p:txBody>
          <a:bodyPr/>
          <a:lstStyle/>
          <a:p>
            <a:r>
              <a:rPr lang="en-US" dirty="0">
                <a:ea typeface="Calibri Light"/>
                <a:cs typeface="Calibri Light"/>
              </a:rPr>
              <a:t>DevOps – CI/CD</a:t>
            </a:r>
            <a:endParaRPr lang="en-US" dirty="0"/>
          </a:p>
        </p:txBody>
      </p:sp>
      <p:sp>
        <p:nvSpPr>
          <p:cNvPr id="3" name="Content Placeholder 2">
            <a:extLst>
              <a:ext uri="{FF2B5EF4-FFF2-40B4-BE49-F238E27FC236}">
                <a16:creationId xmlns:a16="http://schemas.microsoft.com/office/drawing/2014/main" id="{A41B5A91-7254-661C-69F4-F8A641FADD63}"/>
              </a:ext>
            </a:extLst>
          </p:cNvPr>
          <p:cNvSpPr>
            <a:spLocks noGrp="1"/>
          </p:cNvSpPr>
          <p:nvPr>
            <p:ph idx="1"/>
          </p:nvPr>
        </p:nvSpPr>
        <p:spPr>
          <a:xfrm>
            <a:off x="838200" y="1825625"/>
            <a:ext cx="10515600" cy="5013552"/>
          </a:xfrm>
        </p:spPr>
        <p:txBody>
          <a:bodyPr vert="horz" lIns="91440" tIns="45720" rIns="91440" bIns="45720" rtlCol="0" anchor="t">
            <a:normAutofit fontScale="92500" lnSpcReduction="20000"/>
          </a:bodyPr>
          <a:lstStyle/>
          <a:p>
            <a:r>
              <a:rPr lang="en-US" dirty="0">
                <a:ea typeface="Calibri"/>
                <a:cs typeface="Calibri"/>
              </a:rPr>
              <a:t>When independent parts of large, complex systems are updated in isolation, incompatibilities can develop. This can happen even within a single application with many features.</a:t>
            </a:r>
          </a:p>
          <a:p>
            <a:r>
              <a:rPr lang="en-US" dirty="0">
                <a:ea typeface="Calibri"/>
                <a:cs typeface="Calibri"/>
              </a:rPr>
              <a:t>The traditional process of </a:t>
            </a:r>
            <a:r>
              <a:rPr lang="en-US" i="1" dirty="0">
                <a:ea typeface="Calibri"/>
                <a:cs typeface="Calibri"/>
              </a:rPr>
              <a:t>upgrading </a:t>
            </a:r>
            <a:r>
              <a:rPr lang="en-US" dirty="0">
                <a:ea typeface="Calibri"/>
                <a:cs typeface="Calibri"/>
              </a:rPr>
              <a:t>deployed software can be risky and cumbersome, so updates of production software are infrequent and may not be used. Updates may cause unintended and irreversible effects.</a:t>
            </a:r>
            <a:endParaRPr lang="en-US" dirty="0">
              <a:ea typeface="+mn-lt"/>
              <a:cs typeface="+mn-lt"/>
            </a:endParaRPr>
          </a:p>
          <a:p>
            <a:r>
              <a:rPr lang="en-US" dirty="0">
                <a:ea typeface="Calibri"/>
                <a:cs typeface="Calibri"/>
              </a:rPr>
              <a:t>Emergency updates (e.g. security patches) disrupt development teams.</a:t>
            </a:r>
          </a:p>
          <a:p>
            <a:r>
              <a:rPr lang="en-US" dirty="0">
                <a:ea typeface="Calibri"/>
                <a:cs typeface="Calibri"/>
              </a:rPr>
              <a:t>Customers must wait extended periods on needed software updates.</a:t>
            </a:r>
          </a:p>
          <a:p>
            <a:r>
              <a:rPr lang="en-US" dirty="0">
                <a:ea typeface="Calibri"/>
                <a:cs typeface="Calibri"/>
              </a:rPr>
              <a:t>DevOps stresses </a:t>
            </a:r>
            <a:r>
              <a:rPr lang="en-US" i="1" dirty="0">
                <a:ea typeface="Calibri"/>
                <a:cs typeface="Calibri"/>
              </a:rPr>
              <a:t>Continuous Integration </a:t>
            </a:r>
            <a:r>
              <a:rPr lang="en-US" dirty="0">
                <a:ea typeface="Calibri"/>
                <a:cs typeface="Calibri"/>
              </a:rPr>
              <a:t>and </a:t>
            </a:r>
            <a:r>
              <a:rPr lang="en-US" i="1" dirty="0">
                <a:ea typeface="Calibri"/>
                <a:cs typeface="Calibri"/>
              </a:rPr>
              <a:t>Continuous Deployment </a:t>
            </a:r>
            <a:r>
              <a:rPr lang="en-US" dirty="0">
                <a:ea typeface="Calibri"/>
                <a:cs typeface="Calibri"/>
              </a:rPr>
              <a:t>to mitigate the impact of these issues. Frequent, minimal changes reduce friction between software components users.</a:t>
            </a:r>
          </a:p>
          <a:p>
            <a:r>
              <a:rPr lang="en-US" dirty="0">
                <a:ea typeface="Calibri"/>
                <a:cs typeface="Calibri"/>
              </a:rPr>
              <a:t>In a microservice architecture, new versions of components can be deployed alongside old versions to identify unintended effects with minimal customer impact.</a:t>
            </a:r>
          </a:p>
        </p:txBody>
      </p:sp>
    </p:spTree>
    <p:extLst>
      <p:ext uri="{BB962C8B-B14F-4D97-AF65-F5344CB8AC3E}">
        <p14:creationId xmlns:p14="http://schemas.microsoft.com/office/powerpoint/2010/main" val="1920233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7" descr="Diagram&#10;&#10;Description automatically generated">
            <a:extLst>
              <a:ext uri="{FF2B5EF4-FFF2-40B4-BE49-F238E27FC236}">
                <a16:creationId xmlns:a16="http://schemas.microsoft.com/office/drawing/2014/main" id="{D38B9D05-7027-76A0-A36B-284EDE93B7CD}"/>
              </a:ext>
            </a:extLst>
          </p:cNvPr>
          <p:cNvPicPr>
            <a:picLocks noGrp="1" noChangeAspect="1"/>
          </p:cNvPicPr>
          <p:nvPr>
            <p:ph idx="1"/>
          </p:nvPr>
        </p:nvPicPr>
        <p:blipFill>
          <a:blip r:embed="rId2"/>
          <a:stretch>
            <a:fillRect/>
          </a:stretch>
        </p:blipFill>
        <p:spPr>
          <a:xfrm>
            <a:off x="790221" y="643466"/>
            <a:ext cx="10611557" cy="5571067"/>
          </a:xfrm>
          <a:prstGeom prst="rect">
            <a:avLst/>
          </a:prstGeom>
        </p:spPr>
      </p:pic>
    </p:spTree>
    <p:extLst>
      <p:ext uri="{BB962C8B-B14F-4D97-AF65-F5344CB8AC3E}">
        <p14:creationId xmlns:p14="http://schemas.microsoft.com/office/powerpoint/2010/main" val="2629224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B7498-728F-BF97-433F-3DAAC4CFD6E1}"/>
              </a:ext>
            </a:extLst>
          </p:cNvPr>
          <p:cNvSpPr>
            <a:spLocks noGrp="1"/>
          </p:cNvSpPr>
          <p:nvPr>
            <p:ph type="title"/>
          </p:nvPr>
        </p:nvSpPr>
        <p:spPr/>
        <p:txBody>
          <a:bodyPr/>
          <a:lstStyle/>
          <a:p>
            <a:r>
              <a:rPr lang="en-US" dirty="0">
                <a:ea typeface="Calibri Light"/>
                <a:cs typeface="Calibri Light"/>
              </a:rPr>
              <a:t>References</a:t>
            </a:r>
            <a:endParaRPr lang="en-US" dirty="0"/>
          </a:p>
        </p:txBody>
      </p:sp>
      <p:sp>
        <p:nvSpPr>
          <p:cNvPr id="3" name="Content Placeholder 2">
            <a:extLst>
              <a:ext uri="{FF2B5EF4-FFF2-40B4-BE49-F238E27FC236}">
                <a16:creationId xmlns:a16="http://schemas.microsoft.com/office/drawing/2014/main" id="{BC5ECA5A-2EBC-5FA2-0B2F-55E2518EB78A}"/>
              </a:ext>
            </a:extLst>
          </p:cNvPr>
          <p:cNvSpPr>
            <a:spLocks noGrp="1"/>
          </p:cNvSpPr>
          <p:nvPr>
            <p:ph idx="1"/>
          </p:nvPr>
        </p:nvSpPr>
        <p:spPr/>
        <p:txBody>
          <a:bodyPr vert="horz" lIns="91440" tIns="45720" rIns="91440" bIns="45720" rtlCol="0" anchor="t">
            <a:normAutofit lnSpcReduction="10000"/>
          </a:bodyPr>
          <a:lstStyle/>
          <a:p>
            <a:r>
              <a:rPr lang="en-US" dirty="0">
                <a:ea typeface="Calibri"/>
                <a:cs typeface="Calibri"/>
                <a:hlinkClick r:id="rId2"/>
              </a:rPr>
              <a:t>Managing the Development of Large Software Systems. Winston Royce. Aug 1970. Proceedings of IEEE WESCON.</a:t>
            </a:r>
            <a:endParaRPr lang="en-US" dirty="0">
              <a:ea typeface="Calibri"/>
              <a:cs typeface="Calibri"/>
            </a:endParaRPr>
          </a:p>
          <a:p>
            <a:r>
              <a:rPr lang="en-US" dirty="0">
                <a:ea typeface="Calibri"/>
                <a:cs typeface="Calibri"/>
                <a:hlinkClick r:id="rId3"/>
              </a:rPr>
              <a:t>The New Methodology. Martin Fowler. Dec 2005. MartinFowler.com.</a:t>
            </a:r>
            <a:endParaRPr lang="en-US" dirty="0">
              <a:ea typeface="Calibri"/>
              <a:cs typeface="Calibri"/>
            </a:endParaRPr>
          </a:p>
          <a:p>
            <a:r>
              <a:rPr lang="en-US" dirty="0">
                <a:ea typeface="Calibri"/>
                <a:cs typeface="Calibri"/>
                <a:hlinkClick r:id="rId4"/>
              </a:rPr>
              <a:t>12 principles behind the agile manifesto. Jul 2016. Agile Alliance.</a:t>
            </a:r>
            <a:endParaRPr lang="en-US"/>
          </a:p>
          <a:p>
            <a:r>
              <a:rPr lang="en-US" dirty="0">
                <a:ea typeface="+mn-lt"/>
                <a:cs typeface="+mn-lt"/>
                <a:hlinkClick r:id="rId5"/>
              </a:rPr>
              <a:t>What is the Oldest Computer Program Still in Use? Glenn Fleishman. Aug 2015. MIT Technology Review.</a:t>
            </a:r>
            <a:endParaRPr lang="en-US" dirty="0">
              <a:ea typeface="+mn-lt"/>
              <a:cs typeface="+mn-lt"/>
            </a:endParaRPr>
          </a:p>
          <a:p>
            <a:r>
              <a:rPr lang="en-US" dirty="0">
                <a:ea typeface="+mn-lt"/>
                <a:cs typeface="+mn-lt"/>
                <a:hlinkClick r:id="rId6"/>
              </a:rPr>
              <a:t>On understanding laws, evolution, and conservation in the large-program life cycle. Meir Lehman. Dec 1980. Journal of Systems and Software.</a:t>
            </a:r>
            <a:endParaRPr lang="en-US">
              <a:ea typeface="+mn-lt"/>
              <a:cs typeface="+mn-lt"/>
            </a:endParaRPr>
          </a:p>
          <a:p>
            <a:r>
              <a:rPr lang="en-US" i="1" dirty="0">
                <a:ea typeface="Calibri"/>
                <a:cs typeface="Calibri"/>
              </a:rPr>
              <a:t>Reading for next lecture: Pressman Ch 5, 24, </a:t>
            </a:r>
            <a:r>
              <a:rPr lang="en-US" dirty="0">
                <a:ea typeface="+mn-lt"/>
                <a:cs typeface="+mn-lt"/>
                <a:hlinkClick r:id="rId7"/>
              </a:rPr>
              <a:t>Problems - LeetCode</a:t>
            </a:r>
            <a:endParaRPr lang="en-US" dirty="0">
              <a:ea typeface="Calibri"/>
              <a:cs typeface="Calibri"/>
            </a:endParaRPr>
          </a:p>
        </p:txBody>
      </p:sp>
    </p:spTree>
    <p:extLst>
      <p:ext uri="{BB962C8B-B14F-4D97-AF65-F5344CB8AC3E}">
        <p14:creationId xmlns:p14="http://schemas.microsoft.com/office/powerpoint/2010/main" val="3505207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438ED-0549-9152-DA78-BF5A32280082}"/>
              </a:ext>
            </a:extLst>
          </p:cNvPr>
          <p:cNvSpPr>
            <a:spLocks noGrp="1"/>
          </p:cNvSpPr>
          <p:nvPr>
            <p:ph type="title"/>
          </p:nvPr>
        </p:nvSpPr>
        <p:spPr/>
        <p:txBody>
          <a:bodyPr/>
          <a:lstStyle/>
          <a:p>
            <a:r>
              <a:rPr lang="en-US" dirty="0">
                <a:cs typeface="Calibri Light"/>
              </a:rPr>
              <a:t>How does software development start?</a:t>
            </a:r>
            <a:endParaRPr lang="en-US" dirty="0"/>
          </a:p>
        </p:txBody>
      </p:sp>
      <p:sp>
        <p:nvSpPr>
          <p:cNvPr id="3" name="Content Placeholder 2">
            <a:extLst>
              <a:ext uri="{FF2B5EF4-FFF2-40B4-BE49-F238E27FC236}">
                <a16:creationId xmlns:a16="http://schemas.microsoft.com/office/drawing/2014/main" id="{82FF32F1-AE11-5E1A-696B-0FC87A886032}"/>
              </a:ext>
            </a:extLst>
          </p:cNvPr>
          <p:cNvSpPr>
            <a:spLocks noGrp="1"/>
          </p:cNvSpPr>
          <p:nvPr>
            <p:ph idx="1"/>
          </p:nvPr>
        </p:nvSpPr>
        <p:spPr/>
        <p:txBody>
          <a:bodyPr vert="horz" lIns="91440" tIns="45720" rIns="91440" bIns="45720" rtlCol="0" anchor="t">
            <a:normAutofit lnSpcReduction="10000"/>
          </a:bodyPr>
          <a:lstStyle/>
          <a:p>
            <a:r>
              <a:rPr lang="en-US" dirty="0">
                <a:ea typeface="Calibri"/>
                <a:cs typeface="Calibri"/>
              </a:rPr>
              <a:t>Initial planning may precede the first cycle to scope the entire project.</a:t>
            </a:r>
            <a:endParaRPr lang="en-US" dirty="0">
              <a:cs typeface="Calibri"/>
            </a:endParaRPr>
          </a:p>
          <a:p>
            <a:r>
              <a:rPr lang="en-US" dirty="0">
                <a:cs typeface="Calibri"/>
              </a:rPr>
              <a:t>Inception – Someone identifies a need for software to address a specific use case. May be software vendor executives deciding to launch a product based on perception of market need, or a customer seeking to hire a company to build a product.</a:t>
            </a:r>
            <a:endParaRPr lang="en-US">
              <a:ea typeface="Calibri"/>
              <a:cs typeface="Calibri"/>
            </a:endParaRPr>
          </a:p>
          <a:p>
            <a:r>
              <a:rPr lang="en-US" dirty="0">
                <a:cs typeface="Calibri"/>
              </a:rPr>
              <a:t>Elicitation – Product team works to define basic requirements.</a:t>
            </a:r>
          </a:p>
          <a:p>
            <a:r>
              <a:rPr lang="en-US" dirty="0">
                <a:cs typeface="Calibri"/>
              </a:rPr>
              <a:t>Elaboration – Requirement details filled in to understand exact needs.</a:t>
            </a:r>
          </a:p>
          <a:p>
            <a:r>
              <a:rPr lang="en-US" dirty="0">
                <a:cs typeface="Calibri"/>
              </a:rPr>
              <a:t>Negotiation – Budgets, timelines, and resource availability considered</a:t>
            </a:r>
          </a:p>
          <a:p>
            <a:r>
              <a:rPr lang="en-US" dirty="0">
                <a:cs typeface="Calibri"/>
              </a:rPr>
              <a:t>Specification – A full(</a:t>
            </a:r>
            <a:r>
              <a:rPr lang="en-US" dirty="0" err="1">
                <a:cs typeface="Calibri"/>
              </a:rPr>
              <a:t>ish</a:t>
            </a:r>
            <a:r>
              <a:rPr lang="en-US" dirty="0">
                <a:cs typeface="Calibri"/>
              </a:rPr>
              <a:t>) statement of the work to be performed.</a:t>
            </a:r>
          </a:p>
          <a:p>
            <a:r>
              <a:rPr lang="en-US" dirty="0">
                <a:cs typeface="Calibri"/>
              </a:rPr>
              <a:t>Validation – Specification is confirmed to meet customer needs.</a:t>
            </a:r>
          </a:p>
        </p:txBody>
      </p:sp>
    </p:spTree>
    <p:extLst>
      <p:ext uri="{BB962C8B-B14F-4D97-AF65-F5344CB8AC3E}">
        <p14:creationId xmlns:p14="http://schemas.microsoft.com/office/powerpoint/2010/main" val="1258123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76ADE-2E60-A867-12DB-98FA58DFE1A7}"/>
              </a:ext>
            </a:extLst>
          </p:cNvPr>
          <p:cNvSpPr>
            <a:spLocks noGrp="1"/>
          </p:cNvSpPr>
          <p:nvPr>
            <p:ph type="title"/>
          </p:nvPr>
        </p:nvSpPr>
        <p:spPr/>
        <p:txBody>
          <a:bodyPr/>
          <a:lstStyle/>
          <a:p>
            <a:r>
              <a:rPr lang="en-US" dirty="0">
                <a:cs typeface="Calibri Light"/>
              </a:rPr>
              <a:t>Software development process</a:t>
            </a:r>
            <a:endParaRPr lang="en-US" dirty="0"/>
          </a:p>
        </p:txBody>
      </p:sp>
      <p:sp>
        <p:nvSpPr>
          <p:cNvPr id="3" name="Content Placeholder 2">
            <a:extLst>
              <a:ext uri="{FF2B5EF4-FFF2-40B4-BE49-F238E27FC236}">
                <a16:creationId xmlns:a16="http://schemas.microsoft.com/office/drawing/2014/main" id="{EE45E10C-CDB3-0979-67E0-C6E704E7C10B}"/>
              </a:ext>
            </a:extLst>
          </p:cNvPr>
          <p:cNvSpPr>
            <a:spLocks noGrp="1"/>
          </p:cNvSpPr>
          <p:nvPr>
            <p:ph idx="1"/>
          </p:nvPr>
        </p:nvSpPr>
        <p:spPr/>
        <p:txBody>
          <a:bodyPr vert="horz" lIns="91440" tIns="45720" rIns="91440" bIns="45720" rtlCol="0" anchor="t">
            <a:normAutofit/>
          </a:bodyPr>
          <a:lstStyle/>
          <a:p>
            <a:r>
              <a:rPr lang="en-US" dirty="0">
                <a:cs typeface="Calibri"/>
              </a:rPr>
              <a:t>A framework for the activities, actions, and tasks required to build high-quality software.</a:t>
            </a:r>
          </a:p>
          <a:p>
            <a:r>
              <a:rPr lang="en-US" dirty="0">
                <a:cs typeface="Calibri"/>
              </a:rPr>
              <a:t>The approach that is taken as software is engineered.</a:t>
            </a:r>
          </a:p>
          <a:p>
            <a:r>
              <a:rPr lang="en-US" dirty="0">
                <a:cs typeface="Calibri"/>
              </a:rPr>
              <a:t>A system in which tools and techniques are used to develop software.</a:t>
            </a:r>
          </a:p>
          <a:p>
            <a:r>
              <a:rPr lang="en-US" dirty="0">
                <a:cs typeface="Calibri"/>
              </a:rPr>
              <a:t>A series of predictable steps to deliver quality software on time.</a:t>
            </a:r>
          </a:p>
          <a:p>
            <a:r>
              <a:rPr lang="en-US" dirty="0">
                <a:cs typeface="Calibri"/>
              </a:rPr>
              <a:t>An iterative strategy for successful software release and evolution.</a:t>
            </a:r>
          </a:p>
        </p:txBody>
      </p:sp>
    </p:spTree>
    <p:extLst>
      <p:ext uri="{BB962C8B-B14F-4D97-AF65-F5344CB8AC3E}">
        <p14:creationId xmlns:p14="http://schemas.microsoft.com/office/powerpoint/2010/main" val="2893392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45587-1227-0377-E6D7-E560AF641B29}"/>
              </a:ext>
            </a:extLst>
          </p:cNvPr>
          <p:cNvSpPr>
            <a:spLocks noGrp="1"/>
          </p:cNvSpPr>
          <p:nvPr>
            <p:ph type="title"/>
          </p:nvPr>
        </p:nvSpPr>
        <p:spPr/>
        <p:txBody>
          <a:bodyPr/>
          <a:lstStyle/>
          <a:p>
            <a:r>
              <a:rPr lang="en-US" dirty="0">
                <a:cs typeface="Calibri Light"/>
              </a:rPr>
              <a:t>Software development activities</a:t>
            </a:r>
            <a:endParaRPr lang="en-US" dirty="0"/>
          </a:p>
        </p:txBody>
      </p:sp>
      <p:sp>
        <p:nvSpPr>
          <p:cNvPr id="3" name="Content Placeholder 2">
            <a:extLst>
              <a:ext uri="{FF2B5EF4-FFF2-40B4-BE49-F238E27FC236}">
                <a16:creationId xmlns:a16="http://schemas.microsoft.com/office/drawing/2014/main" id="{A97298B2-3DBD-0489-E3C1-58245CA12DEB}"/>
              </a:ext>
            </a:extLst>
          </p:cNvPr>
          <p:cNvSpPr>
            <a:spLocks noGrp="1"/>
          </p:cNvSpPr>
          <p:nvPr>
            <p:ph idx="1"/>
          </p:nvPr>
        </p:nvSpPr>
        <p:spPr/>
        <p:txBody>
          <a:bodyPr vert="horz" lIns="91440" tIns="45720" rIns="91440" bIns="45720" rtlCol="0" anchor="t">
            <a:normAutofit/>
          </a:bodyPr>
          <a:lstStyle/>
          <a:p>
            <a:r>
              <a:rPr lang="en-US" dirty="0">
                <a:cs typeface="Calibri"/>
              </a:rPr>
              <a:t>Communication (Requirements) – Deciding what the software will do</a:t>
            </a:r>
          </a:p>
          <a:p>
            <a:r>
              <a:rPr lang="en-US" dirty="0">
                <a:cs typeface="Calibri"/>
              </a:rPr>
              <a:t>Planning – Deciding what needs to be done to achieve requirements, including allocation of time for product design/modeling</a:t>
            </a:r>
          </a:p>
          <a:p>
            <a:r>
              <a:rPr lang="en-US" dirty="0">
                <a:cs typeface="Calibri"/>
              </a:rPr>
              <a:t>Modelling (Product Design) – Deciding how the software will be built</a:t>
            </a:r>
          </a:p>
          <a:p>
            <a:r>
              <a:rPr lang="en-US" dirty="0">
                <a:cs typeface="Calibri"/>
              </a:rPr>
              <a:t>Construction</a:t>
            </a:r>
          </a:p>
          <a:p>
            <a:pPr lvl="1"/>
            <a:r>
              <a:rPr lang="en-US" sz="2600" dirty="0">
                <a:cs typeface="Calibri"/>
              </a:rPr>
              <a:t>Implementation – Creating the software according to design</a:t>
            </a:r>
          </a:p>
          <a:p>
            <a:pPr lvl="1"/>
            <a:r>
              <a:rPr lang="en-US" sz="2600" dirty="0">
                <a:cs typeface="Calibri"/>
              </a:rPr>
              <a:t>Validation (Testing, aka Quality Assurance (QA)) – Confirming the software meets requirements</a:t>
            </a:r>
          </a:p>
          <a:p>
            <a:r>
              <a:rPr lang="en-US" dirty="0">
                <a:cs typeface="Calibri"/>
              </a:rPr>
              <a:t>Release (Deployment) – Delivering software package to the consumer</a:t>
            </a:r>
          </a:p>
        </p:txBody>
      </p:sp>
    </p:spTree>
    <p:extLst>
      <p:ext uri="{BB962C8B-B14F-4D97-AF65-F5344CB8AC3E}">
        <p14:creationId xmlns:p14="http://schemas.microsoft.com/office/powerpoint/2010/main" val="3968514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53F68A97-B993-1A60-BD56-F46B0F0B526D}"/>
              </a:ext>
            </a:extLst>
          </p:cNvPr>
          <p:cNvPicPr>
            <a:picLocks noGrp="1" noChangeAspect="1"/>
          </p:cNvPicPr>
          <p:nvPr>
            <p:ph idx="1"/>
          </p:nvPr>
        </p:nvPicPr>
        <p:blipFill>
          <a:blip r:embed="rId2"/>
          <a:stretch>
            <a:fillRect/>
          </a:stretch>
        </p:blipFill>
        <p:spPr>
          <a:xfrm>
            <a:off x="643467" y="2365755"/>
            <a:ext cx="10905066" cy="2126488"/>
          </a:xfrm>
          <a:prstGeom prst="rect">
            <a:avLst/>
          </a:prstGeom>
        </p:spPr>
      </p:pic>
      <p:sp>
        <p:nvSpPr>
          <p:cNvPr id="6" name="Title 1">
            <a:extLst>
              <a:ext uri="{FF2B5EF4-FFF2-40B4-BE49-F238E27FC236}">
                <a16:creationId xmlns:a16="http://schemas.microsoft.com/office/drawing/2014/main" id="{FDA2B04C-63FB-D232-7F10-0CA4BB203FBB}"/>
              </a:ext>
            </a:extLst>
          </p:cNvPr>
          <p:cNvSpPr>
            <a:spLocks noGrp="1"/>
          </p:cNvSpPr>
          <p:nvPr>
            <p:ph type="title"/>
          </p:nvPr>
        </p:nvSpPr>
        <p:spPr>
          <a:xfrm>
            <a:off x="838200" y="365125"/>
            <a:ext cx="10515600" cy="1325563"/>
          </a:xfrm>
        </p:spPr>
        <p:txBody>
          <a:bodyPr/>
          <a:lstStyle/>
          <a:p>
            <a:r>
              <a:rPr lang="en-US" dirty="0">
                <a:cs typeface="Calibri Light"/>
              </a:rPr>
              <a:t>Waterfall model</a:t>
            </a:r>
            <a:endParaRPr lang="en-US" dirty="0"/>
          </a:p>
        </p:txBody>
      </p:sp>
    </p:spTree>
    <p:extLst>
      <p:ext uri="{BB962C8B-B14F-4D97-AF65-F5344CB8AC3E}">
        <p14:creationId xmlns:p14="http://schemas.microsoft.com/office/powerpoint/2010/main" val="875286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6072-47BB-8675-9E39-6351AA78A733}"/>
              </a:ext>
            </a:extLst>
          </p:cNvPr>
          <p:cNvSpPr>
            <a:spLocks noGrp="1"/>
          </p:cNvSpPr>
          <p:nvPr>
            <p:ph type="title"/>
          </p:nvPr>
        </p:nvSpPr>
        <p:spPr/>
        <p:txBody>
          <a:bodyPr/>
          <a:lstStyle/>
          <a:p>
            <a:r>
              <a:rPr lang="en-US" dirty="0">
                <a:cs typeface="Calibri Light"/>
              </a:rPr>
              <a:t>Waterfall model </a:t>
            </a:r>
            <a:r>
              <a:rPr lang="en-US" strike="sngStrike" dirty="0">
                <a:cs typeface="Calibri Light"/>
              </a:rPr>
              <a:t>pros and</a:t>
            </a:r>
            <a:r>
              <a:rPr lang="en-US" dirty="0">
                <a:cs typeface="Calibri Light"/>
              </a:rPr>
              <a:t> cons</a:t>
            </a:r>
            <a:endParaRPr lang="en-US" dirty="0"/>
          </a:p>
        </p:txBody>
      </p:sp>
      <p:sp>
        <p:nvSpPr>
          <p:cNvPr id="3" name="Content Placeholder 2">
            <a:extLst>
              <a:ext uri="{FF2B5EF4-FFF2-40B4-BE49-F238E27FC236}">
                <a16:creationId xmlns:a16="http://schemas.microsoft.com/office/drawing/2014/main" id="{43FD8879-0799-4294-FE00-E7AAC5586945}"/>
              </a:ext>
            </a:extLst>
          </p:cNvPr>
          <p:cNvSpPr>
            <a:spLocks noGrp="1"/>
          </p:cNvSpPr>
          <p:nvPr>
            <p:ph idx="1"/>
          </p:nvPr>
        </p:nvSpPr>
        <p:spPr/>
        <p:txBody>
          <a:bodyPr vert="horz" lIns="91440" tIns="45720" rIns="91440" bIns="45720" rtlCol="0" anchor="t">
            <a:normAutofit/>
          </a:bodyPr>
          <a:lstStyle/>
          <a:p>
            <a:r>
              <a:rPr lang="en-US" dirty="0">
                <a:cs typeface="Calibri"/>
              </a:rPr>
              <a:t>1970's approach</a:t>
            </a:r>
          </a:p>
          <a:p>
            <a:r>
              <a:rPr lang="en-US" dirty="0">
                <a:cs typeface="Calibri"/>
              </a:rPr>
              <a:t>Does not capture real projects and cannot be justified to stakeholders</a:t>
            </a:r>
            <a:endParaRPr lang="en-US" dirty="0" err="1"/>
          </a:p>
          <a:p>
            <a:r>
              <a:rPr lang="en-US" dirty="0">
                <a:cs typeface="Calibri"/>
              </a:rPr>
              <a:t>Leaves many contributors with nothing to do for much of the project</a:t>
            </a:r>
          </a:p>
          <a:p>
            <a:r>
              <a:rPr lang="en-US" dirty="0">
                <a:cs typeface="Calibri"/>
              </a:rPr>
              <a:t>Changing requirements significantly delay the entire project</a:t>
            </a:r>
          </a:p>
          <a:p>
            <a:r>
              <a:rPr lang="en-US" dirty="0">
                <a:cs typeface="Calibri"/>
              </a:rPr>
              <a:t>Customer feedback cannot be gathered until the end</a:t>
            </a:r>
          </a:p>
          <a:p>
            <a:r>
              <a:rPr lang="en-US" i="1" dirty="0">
                <a:cs typeface="Calibri"/>
              </a:rPr>
              <a:t>Does not allow for feedback to be incorporated in the first place!</a:t>
            </a:r>
            <a:endParaRPr lang="en-US" dirty="0">
              <a:cs typeface="Calibri"/>
            </a:endParaRPr>
          </a:p>
        </p:txBody>
      </p:sp>
      <p:pic>
        <p:nvPicPr>
          <p:cNvPr id="5" name="Picture 4" descr="Diagram&#10;&#10;Description automatically generated">
            <a:extLst>
              <a:ext uri="{FF2B5EF4-FFF2-40B4-BE49-F238E27FC236}">
                <a16:creationId xmlns:a16="http://schemas.microsoft.com/office/drawing/2014/main" id="{4F8A902A-67AE-D61B-4FC7-76DDFF3C574B}"/>
              </a:ext>
            </a:extLst>
          </p:cNvPr>
          <p:cNvPicPr>
            <a:picLocks noChangeAspect="1"/>
          </p:cNvPicPr>
          <p:nvPr/>
        </p:nvPicPr>
        <p:blipFill>
          <a:blip r:embed="rId2"/>
          <a:stretch>
            <a:fillRect/>
          </a:stretch>
        </p:blipFill>
        <p:spPr>
          <a:xfrm>
            <a:off x="841023" y="4886939"/>
            <a:ext cx="9832622" cy="1919526"/>
          </a:xfrm>
          <a:prstGeom prst="rect">
            <a:avLst/>
          </a:prstGeom>
        </p:spPr>
      </p:pic>
    </p:spTree>
    <p:extLst>
      <p:ext uri="{BB962C8B-B14F-4D97-AF65-F5344CB8AC3E}">
        <p14:creationId xmlns:p14="http://schemas.microsoft.com/office/powerpoint/2010/main" val="4167975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diagram&#10;&#10;Description automatically generated">
            <a:extLst>
              <a:ext uri="{FF2B5EF4-FFF2-40B4-BE49-F238E27FC236}">
                <a16:creationId xmlns:a16="http://schemas.microsoft.com/office/drawing/2014/main" id="{38623510-29AB-D1D4-8982-B576A30176D6}"/>
              </a:ext>
            </a:extLst>
          </p:cNvPr>
          <p:cNvPicPr>
            <a:picLocks noGrp="1" noChangeAspect="1"/>
          </p:cNvPicPr>
          <p:nvPr>
            <p:ph idx="1"/>
          </p:nvPr>
        </p:nvPicPr>
        <p:blipFill>
          <a:blip r:embed="rId2"/>
          <a:stretch>
            <a:fillRect/>
          </a:stretch>
        </p:blipFill>
        <p:spPr>
          <a:xfrm>
            <a:off x="643467" y="1097752"/>
            <a:ext cx="10905066" cy="4989066"/>
          </a:xfrm>
          <a:prstGeom prst="rect">
            <a:avLst/>
          </a:prstGeom>
        </p:spPr>
      </p:pic>
      <p:sp>
        <p:nvSpPr>
          <p:cNvPr id="6" name="Title 1">
            <a:extLst>
              <a:ext uri="{FF2B5EF4-FFF2-40B4-BE49-F238E27FC236}">
                <a16:creationId xmlns:a16="http://schemas.microsoft.com/office/drawing/2014/main" id="{91429356-FED9-3D5B-6C6A-9CF503831521}"/>
              </a:ext>
            </a:extLst>
          </p:cNvPr>
          <p:cNvSpPr>
            <a:spLocks noGrp="1"/>
          </p:cNvSpPr>
          <p:nvPr>
            <p:ph type="title"/>
          </p:nvPr>
        </p:nvSpPr>
        <p:spPr>
          <a:xfrm>
            <a:off x="838200" y="365125"/>
            <a:ext cx="10515600" cy="1325563"/>
          </a:xfrm>
        </p:spPr>
        <p:txBody>
          <a:bodyPr/>
          <a:lstStyle/>
          <a:p>
            <a:r>
              <a:rPr lang="en-US" dirty="0">
                <a:cs typeface="Calibri Light"/>
              </a:rPr>
              <a:t>Parallel waterfall model</a:t>
            </a:r>
            <a:endParaRPr lang="en-US" dirty="0"/>
          </a:p>
        </p:txBody>
      </p:sp>
    </p:spTree>
    <p:extLst>
      <p:ext uri="{BB962C8B-B14F-4D97-AF65-F5344CB8AC3E}">
        <p14:creationId xmlns:p14="http://schemas.microsoft.com/office/powerpoint/2010/main" val="3510076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Software Development Lifecycle </vt:lpstr>
      <vt:lpstr>Learning Objectives</vt:lpstr>
      <vt:lpstr>How does software get developed?</vt:lpstr>
      <vt:lpstr>How does software development start?</vt:lpstr>
      <vt:lpstr>Software development process</vt:lpstr>
      <vt:lpstr>Software development activities</vt:lpstr>
      <vt:lpstr>Waterfall model</vt:lpstr>
      <vt:lpstr>Waterfall model pros and cons</vt:lpstr>
      <vt:lpstr>Parallel waterfall model</vt:lpstr>
      <vt:lpstr>Parallel waterfall pros and cons</vt:lpstr>
      <vt:lpstr>Prototyping model</vt:lpstr>
      <vt:lpstr>Prototyping model pros and cons</vt:lpstr>
      <vt:lpstr>Iterative model</vt:lpstr>
      <vt:lpstr>Agile model</vt:lpstr>
      <vt:lpstr>PowerPoint Presentation</vt:lpstr>
      <vt:lpstr>Agile Alliance Principles (paraphrased)</vt:lpstr>
      <vt:lpstr>Agile processes – (somewhat) common features</vt:lpstr>
      <vt:lpstr>PowerPoint Presentation</vt:lpstr>
      <vt:lpstr>PowerPoint Presentation</vt:lpstr>
      <vt:lpstr>PowerPoint Presentation</vt:lpstr>
      <vt:lpstr>PowerPoint Presentation</vt:lpstr>
      <vt:lpstr>What happens after software is developed</vt:lpstr>
      <vt:lpstr>Software maintenance</vt:lpstr>
      <vt:lpstr>PowerPoint Presentation</vt:lpstr>
      <vt:lpstr>Evolution</vt:lpstr>
      <vt:lpstr>Lehman's 8 Laws of Software Evolution</vt:lpstr>
      <vt:lpstr>Lehman's 8 Laws of Software Evolution</vt:lpstr>
      <vt:lpstr>Lehman's 8 Laws of Software Evolution</vt:lpstr>
      <vt:lpstr>PowerPoint Presentation</vt:lpstr>
      <vt:lpstr>DevOps</vt:lpstr>
      <vt:lpstr>DevOps – Infrastructure as code</vt:lpstr>
      <vt:lpstr>DevOps – CI/CD</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1067</cp:revision>
  <dcterms:created xsi:type="dcterms:W3CDTF">2022-06-29T17:49:55Z</dcterms:created>
  <dcterms:modified xsi:type="dcterms:W3CDTF">2022-08-29T21:04:27Z</dcterms:modified>
</cp:coreProperties>
</file>